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8" r:id="rId2"/>
    <p:sldId id="259" r:id="rId3"/>
    <p:sldId id="260" r:id="rId4"/>
    <p:sldId id="261" r:id="rId5"/>
    <p:sldId id="262" r:id="rId6"/>
    <p:sldId id="263" r:id="rId7"/>
    <p:sldId id="264" r:id="rId8"/>
    <p:sldId id="265" r:id="rId9"/>
    <p:sldId id="266" r:id="rId10"/>
    <p:sldId id="267" r:id="rId11"/>
    <p:sldId id="268" r:id="rId12"/>
    <p:sldId id="289" r:id="rId13"/>
    <p:sldId id="269" r:id="rId14"/>
    <p:sldId id="288"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AC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snapToGrid="0" snapToObjects="1">
      <p:cViewPr varScale="1">
        <p:scale>
          <a:sx n="117" d="100"/>
          <a:sy n="117" d="100"/>
        </p:scale>
        <p:origin x="432"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13A4BE-99D1-984A-82E5-950C0838A56D}" type="datetimeFigureOut">
              <a:rPr lang="en-US" smtClean="0"/>
              <a:t>3/5/22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0B65E-549F-A44F-A71F-B8F9F92D0126}" type="slidenum">
              <a:rPr lang="en-US" smtClean="0"/>
              <a:t>‹#›</a:t>
            </a:fld>
            <a:endParaRPr lang="en-US"/>
          </a:p>
        </p:txBody>
      </p:sp>
    </p:spTree>
    <p:extLst>
      <p:ext uri="{BB962C8B-B14F-4D97-AF65-F5344CB8AC3E}">
        <p14:creationId xmlns:p14="http://schemas.microsoft.com/office/powerpoint/2010/main" val="1951194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9AA6A05-766F-DB4E-AD3D-47FD22643805}"/>
              </a:ext>
            </a:extLst>
          </p:cNvPr>
          <p:cNvGrpSpPr/>
          <p:nvPr userDrawn="1"/>
        </p:nvGrpSpPr>
        <p:grpSpPr>
          <a:xfrm>
            <a:off x="-366442" y="-456631"/>
            <a:ext cx="13325697" cy="7711112"/>
            <a:chOff x="-366442" y="-456631"/>
            <a:chExt cx="13325697" cy="7711112"/>
          </a:xfrm>
        </p:grpSpPr>
        <p:sp>
          <p:nvSpPr>
            <p:cNvPr id="9" name="Oval 8">
              <a:extLst>
                <a:ext uri="{FF2B5EF4-FFF2-40B4-BE49-F238E27FC236}">
                  <a16:creationId xmlns:a16="http://schemas.microsoft.com/office/drawing/2014/main" id="{FBC555CD-BD9D-DB40-B3B0-91BE905E0B23}"/>
                </a:ext>
              </a:extLst>
            </p:cNvPr>
            <p:cNvSpPr/>
            <p:nvPr/>
          </p:nvSpPr>
          <p:spPr>
            <a:xfrm>
              <a:off x="-366442" y="-456631"/>
              <a:ext cx="2489532" cy="248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8560DE9E-A965-E246-864E-0FA41DEF441B}"/>
                </a:ext>
              </a:extLst>
            </p:cNvPr>
            <p:cNvSpPr/>
            <p:nvPr/>
          </p:nvSpPr>
          <p:spPr>
            <a:xfrm>
              <a:off x="10469723" y="4769353"/>
              <a:ext cx="2489532" cy="248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4E8626E6-AC55-7D40-BED6-4B212EB60CB9}"/>
                </a:ext>
              </a:extLst>
            </p:cNvPr>
            <p:cNvSpPr/>
            <p:nvPr/>
          </p:nvSpPr>
          <p:spPr>
            <a:xfrm>
              <a:off x="1028593" y="-232708"/>
              <a:ext cx="1460939" cy="1463127"/>
            </a:xfrm>
            <a:prstGeom prst="ellipse">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4D8E22F-0D00-C642-9DB5-FBBD80642156}"/>
                </a:ext>
              </a:extLst>
            </p:cNvPr>
            <p:cNvSpPr/>
            <p:nvPr/>
          </p:nvSpPr>
          <p:spPr>
            <a:xfrm>
              <a:off x="10947943" y="4114800"/>
              <a:ext cx="1460939" cy="1463127"/>
            </a:xfrm>
            <a:prstGeom prst="ellipse">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72F4359-EA45-B747-A1B4-3787CF383E46}"/>
                </a:ext>
              </a:extLst>
            </p:cNvPr>
            <p:cNvSpPr/>
            <p:nvPr/>
          </p:nvSpPr>
          <p:spPr>
            <a:xfrm>
              <a:off x="-366442" y="1454341"/>
              <a:ext cx="1524000" cy="1597573"/>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B8A34DC-6384-AD45-A82B-8F2287D80991}"/>
                </a:ext>
              </a:extLst>
            </p:cNvPr>
            <p:cNvSpPr/>
            <p:nvPr/>
          </p:nvSpPr>
          <p:spPr>
            <a:xfrm>
              <a:off x="9423943" y="5656908"/>
              <a:ext cx="1524000" cy="1597573"/>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A3E9C06-EAF5-5B46-9D14-DD40FBE9FA98}"/>
                </a:ext>
              </a:extLst>
            </p:cNvPr>
            <p:cNvSpPr/>
            <p:nvPr/>
          </p:nvSpPr>
          <p:spPr>
            <a:xfrm>
              <a:off x="237903" y="2929487"/>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065E7F4-07AD-8E4C-8688-3B2075EF5186}"/>
                </a:ext>
              </a:extLst>
            </p:cNvPr>
            <p:cNvSpPr/>
            <p:nvPr/>
          </p:nvSpPr>
          <p:spPr>
            <a:xfrm>
              <a:off x="237903" y="3666663"/>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D113D2E6-DB6A-0048-9C9B-3419C6C2831A}"/>
                </a:ext>
              </a:extLst>
            </p:cNvPr>
            <p:cNvSpPr/>
            <p:nvPr/>
          </p:nvSpPr>
          <p:spPr>
            <a:xfrm>
              <a:off x="237903" y="4423004"/>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5B35F69-9A67-DE41-B2A1-3FA72C734918}"/>
                </a:ext>
              </a:extLst>
            </p:cNvPr>
            <p:cNvSpPr/>
            <p:nvPr/>
          </p:nvSpPr>
          <p:spPr>
            <a:xfrm>
              <a:off x="237903" y="2303873"/>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55F0BAFE-331B-4845-A37B-31ED166C60D3}"/>
                </a:ext>
              </a:extLst>
            </p:cNvPr>
            <p:cNvSpPr/>
            <p:nvPr/>
          </p:nvSpPr>
          <p:spPr>
            <a:xfrm>
              <a:off x="237903" y="5257800"/>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63E3146D-300F-0347-BEDF-4877A27EAB81}"/>
                </a:ext>
              </a:extLst>
            </p:cNvPr>
            <p:cNvSpPr/>
            <p:nvPr/>
          </p:nvSpPr>
          <p:spPr>
            <a:xfrm>
              <a:off x="2123090" y="-441252"/>
              <a:ext cx="896812" cy="940107"/>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D7A883B7-E412-C246-8324-F77CA5C2F1BC}"/>
                </a:ext>
              </a:extLst>
            </p:cNvPr>
            <p:cNvSpPr/>
            <p:nvPr/>
          </p:nvSpPr>
          <p:spPr>
            <a:xfrm>
              <a:off x="11743594" y="3602038"/>
              <a:ext cx="896812" cy="940107"/>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
              <a:extLst>
                <a:ext uri="{FF2B5EF4-FFF2-40B4-BE49-F238E27FC236}">
                  <a16:creationId xmlns:a16="http://schemas.microsoft.com/office/drawing/2014/main" id="{A2FF8951-3959-4F4B-B445-B5B138A4B7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633" y="5897067"/>
              <a:ext cx="799159" cy="801943"/>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B04E97D-2EA5-6C4F-AB98-2220BAF9DA2F}"/>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BAA30309-F55C-654F-9B06-42C4A024EB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C72E68-2C25-8A4A-8967-F99954B8D23B}"/>
              </a:ext>
            </a:extLst>
          </p:cNvPr>
          <p:cNvSpPr>
            <a:spLocks noGrp="1"/>
          </p:cNvSpPr>
          <p:nvPr>
            <p:ph type="dt" sz="half" idx="10"/>
          </p:nvPr>
        </p:nvSpPr>
        <p:spPr/>
        <p:txBody>
          <a:bodyPr/>
          <a:lstStyle/>
          <a:p>
            <a:r>
              <a:rPr lang="en-US" dirty="0"/>
              <a:t>	2022</a:t>
            </a:r>
          </a:p>
        </p:txBody>
      </p:sp>
      <p:sp>
        <p:nvSpPr>
          <p:cNvPr id="5" name="Footer Placeholder 4">
            <a:extLst>
              <a:ext uri="{FF2B5EF4-FFF2-40B4-BE49-F238E27FC236}">
                <a16:creationId xmlns:a16="http://schemas.microsoft.com/office/drawing/2014/main" id="{9B1FC5FB-6A9B-EB42-A064-4E92CA5C9E50}"/>
              </a:ext>
            </a:extLst>
          </p:cNvPr>
          <p:cNvSpPr>
            <a:spLocks noGrp="1"/>
          </p:cNvSpPr>
          <p:nvPr>
            <p:ph type="ftr" sz="quarter" idx="11"/>
          </p:nvPr>
        </p:nvSpPr>
        <p:spPr/>
        <p:txBody>
          <a:bodyPr/>
          <a:lstStyle/>
          <a:p>
            <a:r>
              <a:rPr lang="en-US" dirty="0"/>
              <a:t>The Pastor Search Process</a:t>
            </a:r>
          </a:p>
        </p:txBody>
      </p:sp>
      <p:sp>
        <p:nvSpPr>
          <p:cNvPr id="6" name="Slide Number Placeholder 5">
            <a:extLst>
              <a:ext uri="{FF2B5EF4-FFF2-40B4-BE49-F238E27FC236}">
                <a16:creationId xmlns:a16="http://schemas.microsoft.com/office/drawing/2014/main" id="{F9319F9A-6519-4A46-BAD0-9A59CE6D51BD}"/>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2848022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C85CB-29FD-B84C-8052-3675BFEAED28}"/>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D65C1C37-704C-8B47-B16D-FADD010B37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BC14EB-B42B-7443-89B4-2079B3E47E58}"/>
              </a:ext>
            </a:extLst>
          </p:cNvPr>
          <p:cNvSpPr>
            <a:spLocks noGrp="1"/>
          </p:cNvSpPr>
          <p:nvPr>
            <p:ph type="dt" sz="half" idx="10"/>
          </p:nvPr>
        </p:nvSpPr>
        <p:spPr>
          <a:xfrm>
            <a:off x="1116496" y="6356350"/>
            <a:ext cx="2743200" cy="365125"/>
          </a:xfrm>
        </p:spPr>
        <p:txBody>
          <a:bodyPr/>
          <a:lstStyle/>
          <a:p>
            <a:pPr algn="ctr"/>
            <a:r>
              <a:rPr lang="en-US" dirty="0"/>
              <a:t>2022</a:t>
            </a:r>
          </a:p>
        </p:txBody>
      </p:sp>
      <p:sp>
        <p:nvSpPr>
          <p:cNvPr id="5" name="Footer Placeholder 4">
            <a:extLst>
              <a:ext uri="{FF2B5EF4-FFF2-40B4-BE49-F238E27FC236}">
                <a16:creationId xmlns:a16="http://schemas.microsoft.com/office/drawing/2014/main" id="{04BCDDCC-2C91-1D49-B60B-64294F509BE4}"/>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2FAE64F3-158F-4841-BD73-38FCBF565716}"/>
              </a:ext>
            </a:extLst>
          </p:cNvPr>
          <p:cNvSpPr>
            <a:spLocks noGrp="1"/>
          </p:cNvSpPr>
          <p:nvPr>
            <p:ph type="sldNum" sz="quarter" idx="12"/>
          </p:nvPr>
        </p:nvSpPr>
        <p:spPr>
          <a:xfrm>
            <a:off x="8332304" y="6356350"/>
            <a:ext cx="2743200" cy="365125"/>
          </a:xfrm>
        </p:spPr>
        <p:txBody>
          <a:bodyPr/>
          <a:lstStyle>
            <a:lvl1pPr algn="l">
              <a:defRPr/>
            </a:lvl1pPr>
          </a:lstStyle>
          <a:p>
            <a:fld id="{2E28FBA5-4998-FE42-BCA1-23EEEF29A458}" type="slidenum">
              <a:rPr lang="en-US" smtClean="0"/>
              <a:pPr/>
              <a:t>‹#›</a:t>
            </a:fld>
            <a:endParaRPr lang="en-US" dirty="0"/>
          </a:p>
        </p:txBody>
      </p:sp>
    </p:spTree>
    <p:extLst>
      <p:ext uri="{BB962C8B-B14F-4D97-AF65-F5344CB8AC3E}">
        <p14:creationId xmlns:p14="http://schemas.microsoft.com/office/powerpoint/2010/main" val="4175896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92D85-8611-1F4B-AF27-DFF7111B31DC}"/>
              </a:ext>
            </a:extLst>
          </p:cNvPr>
          <p:cNvSpPr>
            <a:spLocks noGrp="1"/>
          </p:cNvSpPr>
          <p:nvPr>
            <p:ph type="title"/>
          </p:nvPr>
        </p:nvSpPr>
        <p:spPr>
          <a:xfrm>
            <a:off x="831850" y="1709738"/>
            <a:ext cx="10515600" cy="2852737"/>
          </a:xfrm>
        </p:spPr>
        <p:txBody>
          <a:bodyPr anchor="b"/>
          <a:lstStyle>
            <a:lvl1pPr algn="ct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763A9559-17ED-5046-A26B-5A4AC1A3F6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C1A43D-6BFC-3049-BCE9-422847E6DE1B}"/>
              </a:ext>
            </a:extLst>
          </p:cNvPr>
          <p:cNvSpPr>
            <a:spLocks noGrp="1"/>
          </p:cNvSpPr>
          <p:nvPr>
            <p:ph type="dt" sz="half" idx="10"/>
          </p:nvPr>
        </p:nvSpPr>
        <p:spPr/>
        <p:txBody>
          <a:bodyPr/>
          <a:lstStyle/>
          <a:p>
            <a:pPr algn="ctr"/>
            <a:r>
              <a:rPr lang="en-US" dirty="0"/>
              <a:t>2022</a:t>
            </a:r>
          </a:p>
        </p:txBody>
      </p:sp>
      <p:sp>
        <p:nvSpPr>
          <p:cNvPr id="5" name="Footer Placeholder 4">
            <a:extLst>
              <a:ext uri="{FF2B5EF4-FFF2-40B4-BE49-F238E27FC236}">
                <a16:creationId xmlns:a16="http://schemas.microsoft.com/office/drawing/2014/main" id="{65137EAC-56F5-CD46-ADEE-0437AD454D37}"/>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BB499CE6-2EF8-3148-8D8A-1E88D5DF76DB}"/>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99372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060EB-82B9-2347-ADCE-3E6B6DB45095}"/>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7F435578-9E76-AA4A-BCAD-220CF48D47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94B63B-D08D-8045-B91C-CD255AF647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1C4A32-DBA3-E54F-B565-7BAD90E87589}"/>
              </a:ext>
            </a:extLst>
          </p:cNvPr>
          <p:cNvSpPr>
            <a:spLocks noGrp="1"/>
          </p:cNvSpPr>
          <p:nvPr>
            <p:ph type="dt" sz="half" idx="10"/>
          </p:nvPr>
        </p:nvSpPr>
        <p:spPr/>
        <p:txBody>
          <a:bodyPr/>
          <a:lstStyle/>
          <a:p>
            <a:pPr algn="ctr"/>
            <a:r>
              <a:rPr lang="en-US" dirty="0"/>
              <a:t>2022</a:t>
            </a:r>
          </a:p>
        </p:txBody>
      </p:sp>
      <p:sp>
        <p:nvSpPr>
          <p:cNvPr id="6" name="Footer Placeholder 5">
            <a:extLst>
              <a:ext uri="{FF2B5EF4-FFF2-40B4-BE49-F238E27FC236}">
                <a16:creationId xmlns:a16="http://schemas.microsoft.com/office/drawing/2014/main" id="{E74D4800-928A-BA43-AC19-637B1A8DB7C8}"/>
              </a:ext>
            </a:extLst>
          </p:cNvPr>
          <p:cNvSpPr>
            <a:spLocks noGrp="1"/>
          </p:cNvSpPr>
          <p:nvPr>
            <p:ph type="ftr" sz="quarter" idx="11"/>
          </p:nvPr>
        </p:nvSpPr>
        <p:spPr/>
        <p:txBody>
          <a:bodyPr/>
          <a:lstStyle/>
          <a:p>
            <a:r>
              <a:rPr lang="en-US"/>
              <a:t>The Pastor Search Process</a:t>
            </a:r>
          </a:p>
        </p:txBody>
      </p:sp>
      <p:sp>
        <p:nvSpPr>
          <p:cNvPr id="7" name="Slide Number Placeholder 6">
            <a:extLst>
              <a:ext uri="{FF2B5EF4-FFF2-40B4-BE49-F238E27FC236}">
                <a16:creationId xmlns:a16="http://schemas.microsoft.com/office/drawing/2014/main" id="{F6EA6464-C452-4D4C-BD3E-3BD50631D0FF}"/>
              </a:ext>
            </a:extLst>
          </p:cNvPr>
          <p:cNvSpPr>
            <a:spLocks noGrp="1"/>
          </p:cNvSpPr>
          <p:nvPr>
            <p:ph type="sldNum" sz="quarter" idx="12"/>
          </p:nvPr>
        </p:nvSpPr>
        <p:spPr/>
        <p:txBody>
          <a:bodyPr/>
          <a:lstStyle>
            <a:lvl1pPr algn="l">
              <a:defRPr/>
            </a:lvl1pPr>
          </a:lstStyle>
          <a:p>
            <a:fld id="{2E28FBA5-4998-FE42-BCA1-23EEEF29A458}" type="slidenum">
              <a:rPr lang="en-US" smtClean="0"/>
              <a:pPr/>
              <a:t>‹#›</a:t>
            </a:fld>
            <a:endParaRPr lang="en-US" dirty="0"/>
          </a:p>
        </p:txBody>
      </p:sp>
    </p:spTree>
    <p:extLst>
      <p:ext uri="{BB962C8B-B14F-4D97-AF65-F5344CB8AC3E}">
        <p14:creationId xmlns:p14="http://schemas.microsoft.com/office/powerpoint/2010/main" val="1068451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587FC-8AC5-E54C-8746-9FF837FBD2D9}"/>
              </a:ext>
            </a:extLst>
          </p:cNvPr>
          <p:cNvSpPr>
            <a:spLocks noGrp="1"/>
          </p:cNvSpPr>
          <p:nvPr>
            <p:ph type="title"/>
          </p:nvPr>
        </p:nvSpPr>
        <p:spPr>
          <a:xfrm>
            <a:off x="839788" y="365125"/>
            <a:ext cx="10515600" cy="1325563"/>
          </a:xfrm>
        </p:spPr>
        <p:txBody>
          <a:bodyPr/>
          <a:lstStyle>
            <a:lvl1pPr algn="ctr">
              <a:defRPr/>
            </a:lvl1pPr>
          </a:lstStyle>
          <a:p>
            <a:r>
              <a:rPr lang="en-US" dirty="0"/>
              <a:t>Click to edit Master title style</a:t>
            </a:r>
          </a:p>
        </p:txBody>
      </p:sp>
      <p:sp>
        <p:nvSpPr>
          <p:cNvPr id="3" name="Text Placeholder 2">
            <a:extLst>
              <a:ext uri="{FF2B5EF4-FFF2-40B4-BE49-F238E27FC236}">
                <a16:creationId xmlns:a16="http://schemas.microsoft.com/office/drawing/2014/main" id="{FB3BD7B4-A3B3-7945-919F-4E934B420B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A3F553-1FB2-A841-90DC-6FB8D4687A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48CDAD-DC4B-E942-96E0-1A5F8E51D8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BEE8E0-1EE3-644B-8F23-3EE7AE2C2F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1AEDA2-6B9A-1548-B221-B5F8DF194074}"/>
              </a:ext>
            </a:extLst>
          </p:cNvPr>
          <p:cNvSpPr>
            <a:spLocks noGrp="1"/>
          </p:cNvSpPr>
          <p:nvPr>
            <p:ph type="dt" sz="half" idx="10"/>
          </p:nvPr>
        </p:nvSpPr>
        <p:spPr/>
        <p:txBody>
          <a:bodyPr/>
          <a:lstStyle/>
          <a:p>
            <a:pPr algn="ctr"/>
            <a:r>
              <a:rPr lang="en-US" dirty="0"/>
              <a:t>2022</a:t>
            </a:r>
          </a:p>
        </p:txBody>
      </p:sp>
      <p:sp>
        <p:nvSpPr>
          <p:cNvPr id="8" name="Footer Placeholder 7">
            <a:extLst>
              <a:ext uri="{FF2B5EF4-FFF2-40B4-BE49-F238E27FC236}">
                <a16:creationId xmlns:a16="http://schemas.microsoft.com/office/drawing/2014/main" id="{128E0578-3C6F-D84C-8F96-A1D50ACB0707}"/>
              </a:ext>
            </a:extLst>
          </p:cNvPr>
          <p:cNvSpPr>
            <a:spLocks noGrp="1"/>
          </p:cNvSpPr>
          <p:nvPr>
            <p:ph type="ftr" sz="quarter" idx="11"/>
          </p:nvPr>
        </p:nvSpPr>
        <p:spPr/>
        <p:txBody>
          <a:bodyPr/>
          <a:lstStyle/>
          <a:p>
            <a:r>
              <a:rPr lang="en-US"/>
              <a:t>The Pastor Search Process</a:t>
            </a:r>
          </a:p>
        </p:txBody>
      </p:sp>
      <p:sp>
        <p:nvSpPr>
          <p:cNvPr id="9" name="Slide Number Placeholder 8">
            <a:extLst>
              <a:ext uri="{FF2B5EF4-FFF2-40B4-BE49-F238E27FC236}">
                <a16:creationId xmlns:a16="http://schemas.microsoft.com/office/drawing/2014/main" id="{1A1A1089-6AC5-C84E-99D0-2C2005978AF2}"/>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2185450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53431-54A0-F644-AC11-54226D48D19E}"/>
              </a:ext>
            </a:extLst>
          </p:cNvPr>
          <p:cNvSpPr>
            <a:spLocks noGrp="1"/>
          </p:cNvSpPr>
          <p:nvPr>
            <p:ph type="title"/>
          </p:nvPr>
        </p:nvSpPr>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8B087414-FAF3-CE4D-BA80-66645F553095}"/>
              </a:ext>
            </a:extLst>
          </p:cNvPr>
          <p:cNvSpPr>
            <a:spLocks noGrp="1"/>
          </p:cNvSpPr>
          <p:nvPr>
            <p:ph type="dt" sz="half" idx="10"/>
          </p:nvPr>
        </p:nvSpPr>
        <p:spPr/>
        <p:txBody>
          <a:bodyPr/>
          <a:lstStyle/>
          <a:p>
            <a:pPr algn="ctr"/>
            <a:r>
              <a:rPr lang="en-US" dirty="0"/>
              <a:t>2022</a:t>
            </a:r>
          </a:p>
        </p:txBody>
      </p:sp>
      <p:sp>
        <p:nvSpPr>
          <p:cNvPr id="4" name="Footer Placeholder 3">
            <a:extLst>
              <a:ext uri="{FF2B5EF4-FFF2-40B4-BE49-F238E27FC236}">
                <a16:creationId xmlns:a16="http://schemas.microsoft.com/office/drawing/2014/main" id="{1FE525BC-E0AD-1B48-8939-54BA958ADCAC}"/>
              </a:ext>
            </a:extLst>
          </p:cNvPr>
          <p:cNvSpPr>
            <a:spLocks noGrp="1"/>
          </p:cNvSpPr>
          <p:nvPr>
            <p:ph type="ftr" sz="quarter" idx="11"/>
          </p:nvPr>
        </p:nvSpPr>
        <p:spPr/>
        <p:txBody>
          <a:bodyPr/>
          <a:lstStyle/>
          <a:p>
            <a:r>
              <a:rPr lang="en-US"/>
              <a:t>The Pastor Search Process</a:t>
            </a:r>
          </a:p>
        </p:txBody>
      </p:sp>
      <p:sp>
        <p:nvSpPr>
          <p:cNvPr id="5" name="Slide Number Placeholder 4">
            <a:extLst>
              <a:ext uri="{FF2B5EF4-FFF2-40B4-BE49-F238E27FC236}">
                <a16:creationId xmlns:a16="http://schemas.microsoft.com/office/drawing/2014/main" id="{ADA47194-BB30-1949-9422-E8BC642CC488}"/>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2480954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1B5D87-6F3C-3442-8E5E-BD5DC37DFBA0}"/>
              </a:ext>
            </a:extLst>
          </p:cNvPr>
          <p:cNvSpPr>
            <a:spLocks noGrp="1"/>
          </p:cNvSpPr>
          <p:nvPr>
            <p:ph type="dt" sz="half" idx="10"/>
          </p:nvPr>
        </p:nvSpPr>
        <p:spPr/>
        <p:txBody>
          <a:bodyPr/>
          <a:lstStyle/>
          <a:p>
            <a:pPr algn="ctr"/>
            <a:r>
              <a:rPr lang="en-US" dirty="0"/>
              <a:t>2022</a:t>
            </a:r>
          </a:p>
        </p:txBody>
      </p:sp>
      <p:sp>
        <p:nvSpPr>
          <p:cNvPr id="3" name="Footer Placeholder 2">
            <a:extLst>
              <a:ext uri="{FF2B5EF4-FFF2-40B4-BE49-F238E27FC236}">
                <a16:creationId xmlns:a16="http://schemas.microsoft.com/office/drawing/2014/main" id="{425FD6B7-FAFB-6D4C-B0FC-F3ED7D64A5A0}"/>
              </a:ext>
            </a:extLst>
          </p:cNvPr>
          <p:cNvSpPr>
            <a:spLocks noGrp="1"/>
          </p:cNvSpPr>
          <p:nvPr>
            <p:ph type="ftr" sz="quarter" idx="11"/>
          </p:nvPr>
        </p:nvSpPr>
        <p:spPr/>
        <p:txBody>
          <a:bodyPr/>
          <a:lstStyle/>
          <a:p>
            <a:r>
              <a:rPr lang="en-US"/>
              <a:t>The Pastor Search Process</a:t>
            </a:r>
          </a:p>
        </p:txBody>
      </p:sp>
      <p:sp>
        <p:nvSpPr>
          <p:cNvPr id="4" name="Slide Number Placeholder 3">
            <a:extLst>
              <a:ext uri="{FF2B5EF4-FFF2-40B4-BE49-F238E27FC236}">
                <a16:creationId xmlns:a16="http://schemas.microsoft.com/office/drawing/2014/main" id="{2C999F3E-0788-7242-B6C8-D16C516EB096}"/>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1669862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AC298-E584-DA4D-85F5-24889E94E4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B769D0-ADB1-2C45-9A67-298AC3EE55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17A38B-9AB9-C041-974C-B2778434BA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BA15B3-1909-DB43-B5B8-873EEA21E0C6}"/>
              </a:ext>
            </a:extLst>
          </p:cNvPr>
          <p:cNvSpPr>
            <a:spLocks noGrp="1"/>
          </p:cNvSpPr>
          <p:nvPr>
            <p:ph type="dt" sz="half" idx="10"/>
          </p:nvPr>
        </p:nvSpPr>
        <p:spPr/>
        <p:txBody>
          <a:bodyPr/>
          <a:lstStyle/>
          <a:p>
            <a:pPr algn="ctr"/>
            <a:r>
              <a:rPr lang="en-US" dirty="0"/>
              <a:t>2022</a:t>
            </a:r>
          </a:p>
        </p:txBody>
      </p:sp>
      <p:sp>
        <p:nvSpPr>
          <p:cNvPr id="6" name="Footer Placeholder 5">
            <a:extLst>
              <a:ext uri="{FF2B5EF4-FFF2-40B4-BE49-F238E27FC236}">
                <a16:creationId xmlns:a16="http://schemas.microsoft.com/office/drawing/2014/main" id="{EF982BD4-6A8A-F649-B5A4-C60BE17D5307}"/>
              </a:ext>
            </a:extLst>
          </p:cNvPr>
          <p:cNvSpPr>
            <a:spLocks noGrp="1"/>
          </p:cNvSpPr>
          <p:nvPr>
            <p:ph type="ftr" sz="quarter" idx="11"/>
          </p:nvPr>
        </p:nvSpPr>
        <p:spPr/>
        <p:txBody>
          <a:bodyPr/>
          <a:lstStyle/>
          <a:p>
            <a:r>
              <a:rPr lang="en-US"/>
              <a:t>The Pastor Search Process</a:t>
            </a:r>
          </a:p>
        </p:txBody>
      </p:sp>
      <p:sp>
        <p:nvSpPr>
          <p:cNvPr id="7" name="Slide Number Placeholder 6">
            <a:extLst>
              <a:ext uri="{FF2B5EF4-FFF2-40B4-BE49-F238E27FC236}">
                <a16:creationId xmlns:a16="http://schemas.microsoft.com/office/drawing/2014/main" id="{5B87C501-7DE9-1F4E-9048-8A46E452CEB7}"/>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249485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FA5B4-BC2F-E445-A85A-BA28613BFE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D11B35-3620-FE4D-992E-7DA7DE63BD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44CC6E6-81D7-9E4A-8FC1-B8826AAF3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552D58-1C55-134A-9837-B6D1B046B45B}"/>
              </a:ext>
            </a:extLst>
          </p:cNvPr>
          <p:cNvSpPr>
            <a:spLocks noGrp="1"/>
          </p:cNvSpPr>
          <p:nvPr>
            <p:ph type="dt" sz="half" idx="10"/>
          </p:nvPr>
        </p:nvSpPr>
        <p:spPr/>
        <p:txBody>
          <a:bodyPr/>
          <a:lstStyle/>
          <a:p>
            <a:pPr algn="ctr"/>
            <a:r>
              <a:rPr lang="en-US" dirty="0"/>
              <a:t>2022</a:t>
            </a:r>
          </a:p>
        </p:txBody>
      </p:sp>
      <p:sp>
        <p:nvSpPr>
          <p:cNvPr id="6" name="Footer Placeholder 5">
            <a:extLst>
              <a:ext uri="{FF2B5EF4-FFF2-40B4-BE49-F238E27FC236}">
                <a16:creationId xmlns:a16="http://schemas.microsoft.com/office/drawing/2014/main" id="{D9CFD591-5B3D-F644-BA75-88DF206A465E}"/>
              </a:ext>
            </a:extLst>
          </p:cNvPr>
          <p:cNvSpPr>
            <a:spLocks noGrp="1"/>
          </p:cNvSpPr>
          <p:nvPr>
            <p:ph type="ftr" sz="quarter" idx="11"/>
          </p:nvPr>
        </p:nvSpPr>
        <p:spPr/>
        <p:txBody>
          <a:bodyPr/>
          <a:lstStyle/>
          <a:p>
            <a:r>
              <a:rPr lang="en-US"/>
              <a:t>The Pastor Search Process</a:t>
            </a:r>
          </a:p>
        </p:txBody>
      </p:sp>
      <p:sp>
        <p:nvSpPr>
          <p:cNvPr id="7" name="Slide Number Placeholder 6">
            <a:extLst>
              <a:ext uri="{FF2B5EF4-FFF2-40B4-BE49-F238E27FC236}">
                <a16:creationId xmlns:a16="http://schemas.microsoft.com/office/drawing/2014/main" id="{EB3B6008-D0D8-FC4B-974E-01E9C800CE46}"/>
              </a:ext>
            </a:extLst>
          </p:cNvPr>
          <p:cNvSpPr>
            <a:spLocks noGrp="1"/>
          </p:cNvSpPr>
          <p:nvPr>
            <p:ph type="sldNum" sz="quarter" idx="12"/>
          </p:nvPr>
        </p:nvSpPr>
        <p:spPr/>
        <p:txBody>
          <a:body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429603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1C2AE010-AFC5-454D-86CC-D58ADA86B98B}"/>
              </a:ext>
            </a:extLst>
          </p:cNvPr>
          <p:cNvSpPr/>
          <p:nvPr/>
        </p:nvSpPr>
        <p:spPr>
          <a:xfrm>
            <a:off x="10439906" y="4799428"/>
            <a:ext cx="2489532" cy="248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354223BB-DE3A-AE4B-A8BC-858DE589A67D}"/>
              </a:ext>
            </a:extLst>
          </p:cNvPr>
          <p:cNvSpPr/>
          <p:nvPr/>
        </p:nvSpPr>
        <p:spPr>
          <a:xfrm>
            <a:off x="10918126" y="4144875"/>
            <a:ext cx="1460939" cy="1463127"/>
          </a:xfrm>
          <a:prstGeom prst="ellipse">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0516F9BF-2A8F-4F4B-BB04-D07ECCDFE695}"/>
              </a:ext>
            </a:extLst>
          </p:cNvPr>
          <p:cNvSpPr/>
          <p:nvPr/>
        </p:nvSpPr>
        <p:spPr>
          <a:xfrm>
            <a:off x="9394126" y="5686983"/>
            <a:ext cx="1524000" cy="1597573"/>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3E715091-F8FB-6048-8447-B69C7D73398C}"/>
              </a:ext>
            </a:extLst>
          </p:cNvPr>
          <p:cNvGrpSpPr/>
          <p:nvPr userDrawn="1"/>
        </p:nvGrpSpPr>
        <p:grpSpPr>
          <a:xfrm>
            <a:off x="-766543" y="-538799"/>
            <a:ext cx="3386344" cy="6173023"/>
            <a:chOff x="-766543" y="-538799"/>
            <a:chExt cx="3386344" cy="6173023"/>
          </a:xfrm>
        </p:grpSpPr>
        <p:grpSp>
          <p:nvGrpSpPr>
            <p:cNvPr id="22" name="Group 21">
              <a:extLst>
                <a:ext uri="{FF2B5EF4-FFF2-40B4-BE49-F238E27FC236}">
                  <a16:creationId xmlns:a16="http://schemas.microsoft.com/office/drawing/2014/main" id="{80FD21AD-B6D6-7D4B-8989-05514B54AE67}"/>
                </a:ext>
              </a:extLst>
            </p:cNvPr>
            <p:cNvGrpSpPr/>
            <p:nvPr userDrawn="1"/>
          </p:nvGrpSpPr>
          <p:grpSpPr>
            <a:xfrm>
              <a:off x="-766543" y="-538799"/>
              <a:ext cx="3386344" cy="3508545"/>
              <a:chOff x="-766543" y="-538799"/>
              <a:chExt cx="3386344" cy="3508545"/>
            </a:xfrm>
          </p:grpSpPr>
          <p:sp>
            <p:nvSpPr>
              <p:cNvPr id="8" name="Oval 7">
                <a:extLst>
                  <a:ext uri="{FF2B5EF4-FFF2-40B4-BE49-F238E27FC236}">
                    <a16:creationId xmlns:a16="http://schemas.microsoft.com/office/drawing/2014/main" id="{6E52760C-CCFD-8D43-9DEA-90C2B2A0906D}"/>
                  </a:ext>
                </a:extLst>
              </p:cNvPr>
              <p:cNvSpPr/>
              <p:nvPr/>
            </p:nvSpPr>
            <p:spPr>
              <a:xfrm>
                <a:off x="-766543" y="-538799"/>
                <a:ext cx="2489532" cy="2485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EEB2684-AFC5-854D-8257-502665CE7619}"/>
                  </a:ext>
                </a:extLst>
              </p:cNvPr>
              <p:cNvSpPr/>
              <p:nvPr/>
            </p:nvSpPr>
            <p:spPr>
              <a:xfrm>
                <a:off x="628492" y="-314876"/>
                <a:ext cx="1460939" cy="1463127"/>
              </a:xfrm>
              <a:prstGeom prst="ellipse">
                <a:avLst/>
              </a:prstGeom>
              <a:solidFill>
                <a:srgbClr val="92D050"/>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6A62141C-581A-A644-9905-4A81080578E6}"/>
                  </a:ext>
                </a:extLst>
              </p:cNvPr>
              <p:cNvSpPr/>
              <p:nvPr/>
            </p:nvSpPr>
            <p:spPr>
              <a:xfrm>
                <a:off x="-766543" y="1372173"/>
                <a:ext cx="1524000" cy="1597573"/>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28344D5-A909-DC42-85CC-B22EABC0D7F8}"/>
                  </a:ext>
                </a:extLst>
              </p:cNvPr>
              <p:cNvSpPr/>
              <p:nvPr/>
            </p:nvSpPr>
            <p:spPr>
              <a:xfrm>
                <a:off x="1722989" y="-523420"/>
                <a:ext cx="896812" cy="940107"/>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B1440500-2388-D846-A4E0-B3E24F542851}"/>
                </a:ext>
              </a:extLst>
            </p:cNvPr>
            <p:cNvGrpSpPr/>
            <p:nvPr userDrawn="1"/>
          </p:nvGrpSpPr>
          <p:grpSpPr>
            <a:xfrm>
              <a:off x="208086" y="2277048"/>
              <a:ext cx="315310" cy="3357176"/>
              <a:chOff x="208086" y="2277048"/>
              <a:chExt cx="315310" cy="3357176"/>
            </a:xfrm>
          </p:grpSpPr>
          <p:sp>
            <p:nvSpPr>
              <p:cNvPr id="17" name="Oval 16">
                <a:extLst>
                  <a:ext uri="{FF2B5EF4-FFF2-40B4-BE49-F238E27FC236}">
                    <a16:creationId xmlns:a16="http://schemas.microsoft.com/office/drawing/2014/main" id="{F8D35F10-B86E-BB49-9B9D-B9BA4E1004EC}"/>
                  </a:ext>
                </a:extLst>
              </p:cNvPr>
              <p:cNvSpPr/>
              <p:nvPr/>
            </p:nvSpPr>
            <p:spPr>
              <a:xfrm>
                <a:off x="208086" y="2277048"/>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708B7C3-A1B6-DB46-9DB4-6CBEBA933133}"/>
                  </a:ext>
                </a:extLst>
              </p:cNvPr>
              <p:cNvSpPr/>
              <p:nvPr/>
            </p:nvSpPr>
            <p:spPr>
              <a:xfrm>
                <a:off x="208086" y="2959562"/>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F4F82FE-16CB-2547-ADF3-4160B2DE903B}"/>
                  </a:ext>
                </a:extLst>
              </p:cNvPr>
              <p:cNvSpPr/>
              <p:nvPr/>
            </p:nvSpPr>
            <p:spPr>
              <a:xfrm>
                <a:off x="208086" y="3696738"/>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C469079-A72B-3A4E-944F-C255218DAC99}"/>
                  </a:ext>
                </a:extLst>
              </p:cNvPr>
              <p:cNvSpPr/>
              <p:nvPr/>
            </p:nvSpPr>
            <p:spPr>
              <a:xfrm>
                <a:off x="208086" y="4453079"/>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53145A8-4E8D-ED47-83FA-26A83840E490}"/>
                  </a:ext>
                </a:extLst>
              </p:cNvPr>
              <p:cNvSpPr/>
              <p:nvPr/>
            </p:nvSpPr>
            <p:spPr>
              <a:xfrm>
                <a:off x="208086" y="5287875"/>
                <a:ext cx="315310" cy="346349"/>
              </a:xfrm>
              <a:prstGeom prst="ellipse">
                <a:avLst/>
              </a:prstGeom>
              <a:solidFill>
                <a:srgbClr val="F8ACD3"/>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0" name="Oval 19">
            <a:extLst>
              <a:ext uri="{FF2B5EF4-FFF2-40B4-BE49-F238E27FC236}">
                <a16:creationId xmlns:a16="http://schemas.microsoft.com/office/drawing/2014/main" id="{424F2F94-37D0-9844-92B0-5EE74811B921}"/>
              </a:ext>
            </a:extLst>
          </p:cNvPr>
          <p:cNvSpPr/>
          <p:nvPr/>
        </p:nvSpPr>
        <p:spPr>
          <a:xfrm>
            <a:off x="11713777" y="3632113"/>
            <a:ext cx="896812" cy="940107"/>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
            <a:extLst>
              <a:ext uri="{FF2B5EF4-FFF2-40B4-BE49-F238E27FC236}">
                <a16:creationId xmlns:a16="http://schemas.microsoft.com/office/drawing/2014/main" id="{AEC2C640-9B43-BD46-BDFB-457A5E28A0B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3816" y="5927142"/>
            <a:ext cx="799159" cy="80194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a:extLst>
              <a:ext uri="{FF2B5EF4-FFF2-40B4-BE49-F238E27FC236}">
                <a16:creationId xmlns:a16="http://schemas.microsoft.com/office/drawing/2014/main" id="{E4748199-91A7-6446-A2AA-062E4EC4E1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BB6390-2B81-A24E-B85D-255D45875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30DF46-D4D5-884C-B0A6-84692302AC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ctr"/>
            <a:r>
              <a:rPr lang="en-US" dirty="0"/>
              <a:t>2022</a:t>
            </a:r>
          </a:p>
        </p:txBody>
      </p:sp>
      <p:sp>
        <p:nvSpPr>
          <p:cNvPr id="5" name="Footer Placeholder 4">
            <a:extLst>
              <a:ext uri="{FF2B5EF4-FFF2-40B4-BE49-F238E27FC236}">
                <a16:creationId xmlns:a16="http://schemas.microsoft.com/office/drawing/2014/main" id="{B59BB33B-EB73-E348-96B4-4BCC8EE03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The Pastor Search Process</a:t>
            </a:r>
          </a:p>
        </p:txBody>
      </p:sp>
      <p:sp>
        <p:nvSpPr>
          <p:cNvPr id="6" name="Slide Number Placeholder 5">
            <a:extLst>
              <a:ext uri="{FF2B5EF4-FFF2-40B4-BE49-F238E27FC236}">
                <a16:creationId xmlns:a16="http://schemas.microsoft.com/office/drawing/2014/main" id="{D72D6169-76C2-D14A-B440-AB452167DB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l"/>
            <a:fld id="{2E28FBA5-4998-FE42-BCA1-23EEEF29A458}" type="slidenum">
              <a:rPr lang="en-US" smtClean="0"/>
              <a:pPr algn="l"/>
              <a:t>‹#›</a:t>
            </a:fld>
            <a:endParaRPr lang="en-US" dirty="0"/>
          </a:p>
        </p:txBody>
      </p:sp>
    </p:spTree>
    <p:extLst>
      <p:ext uri="{BB962C8B-B14F-4D97-AF65-F5344CB8AC3E}">
        <p14:creationId xmlns:p14="http://schemas.microsoft.com/office/powerpoint/2010/main" val="2499006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5E09C-E8B3-904B-AFB0-85F794012656}"/>
              </a:ext>
            </a:extLst>
          </p:cNvPr>
          <p:cNvSpPr>
            <a:spLocks noGrp="1"/>
          </p:cNvSpPr>
          <p:nvPr>
            <p:ph type="title"/>
          </p:nvPr>
        </p:nvSpPr>
        <p:spPr/>
        <p:txBody>
          <a:bodyPr/>
          <a:lstStyle/>
          <a:p>
            <a:r>
              <a:rPr lang="en-US" dirty="0"/>
              <a:t>The Pastor Search Process</a:t>
            </a:r>
          </a:p>
        </p:txBody>
      </p:sp>
      <p:sp>
        <p:nvSpPr>
          <p:cNvPr id="3" name="Text Placeholder 2">
            <a:extLst>
              <a:ext uri="{FF2B5EF4-FFF2-40B4-BE49-F238E27FC236}">
                <a16:creationId xmlns:a16="http://schemas.microsoft.com/office/drawing/2014/main" id="{27635636-81AC-A542-A75F-6F05DAB63CA0}"/>
              </a:ext>
            </a:extLst>
          </p:cNvPr>
          <p:cNvSpPr>
            <a:spLocks noGrp="1"/>
          </p:cNvSpPr>
          <p:nvPr>
            <p:ph type="body" idx="1"/>
          </p:nvPr>
        </p:nvSpPr>
        <p:spPr/>
        <p:txBody>
          <a:bodyPr/>
          <a:lstStyle/>
          <a:p>
            <a:pPr algn="ctr"/>
            <a:r>
              <a:rPr lang="en-US" dirty="0">
                <a:solidFill>
                  <a:schemeClr val="tx1"/>
                </a:solidFill>
              </a:rPr>
              <a:t>Everything you need to know about calling a new pastor . . . </a:t>
            </a:r>
            <a:br>
              <a:rPr lang="en-US" dirty="0">
                <a:solidFill>
                  <a:schemeClr val="tx1"/>
                </a:solidFill>
              </a:rPr>
            </a:br>
            <a:r>
              <a:rPr lang="en-US" dirty="0">
                <a:solidFill>
                  <a:schemeClr val="tx1"/>
                </a:solidFill>
              </a:rPr>
              <a:t>. . . step by step . . . </a:t>
            </a:r>
          </a:p>
          <a:p>
            <a:endParaRPr lang="en-US" dirty="0"/>
          </a:p>
        </p:txBody>
      </p:sp>
      <p:sp>
        <p:nvSpPr>
          <p:cNvPr id="4" name="Date Placeholder 3">
            <a:extLst>
              <a:ext uri="{FF2B5EF4-FFF2-40B4-BE49-F238E27FC236}">
                <a16:creationId xmlns:a16="http://schemas.microsoft.com/office/drawing/2014/main" id="{1630AF22-11FA-3647-8C66-84E03C7696A9}"/>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15583429-55C7-9A4B-BB0E-6E938EB043E2}"/>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805364B7-DDB6-5945-ADA3-5077BA7116DB}"/>
              </a:ext>
            </a:extLst>
          </p:cNvPr>
          <p:cNvSpPr>
            <a:spLocks noGrp="1"/>
          </p:cNvSpPr>
          <p:nvPr>
            <p:ph type="sldNum" sz="quarter" idx="12"/>
          </p:nvPr>
        </p:nvSpPr>
        <p:spPr/>
        <p:txBody>
          <a:bodyPr/>
          <a:lstStyle/>
          <a:p>
            <a:fld id="{2E28FBA5-4998-FE42-BCA1-23EEEF29A458}" type="slidenum">
              <a:rPr lang="en-US" smtClean="0"/>
              <a:t>1</a:t>
            </a:fld>
            <a:endParaRPr lang="en-US"/>
          </a:p>
        </p:txBody>
      </p:sp>
    </p:spTree>
    <p:extLst>
      <p:ext uri="{BB962C8B-B14F-4D97-AF65-F5344CB8AC3E}">
        <p14:creationId xmlns:p14="http://schemas.microsoft.com/office/powerpoint/2010/main" val="799473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F60DA-874C-8742-AEBE-1624785D0916}"/>
              </a:ext>
            </a:extLst>
          </p:cNvPr>
          <p:cNvSpPr>
            <a:spLocks noGrp="1"/>
          </p:cNvSpPr>
          <p:nvPr>
            <p:ph type="title"/>
          </p:nvPr>
        </p:nvSpPr>
        <p:spPr/>
        <p:txBody>
          <a:bodyPr/>
          <a:lstStyle/>
          <a:p>
            <a:pPr algn="ctr"/>
            <a:r>
              <a:rPr lang="en-US" dirty="0"/>
              <a:t>The MIF (Ministry Information Form)</a:t>
            </a:r>
          </a:p>
        </p:txBody>
      </p:sp>
      <p:sp>
        <p:nvSpPr>
          <p:cNvPr id="3" name="Content Placeholder 2">
            <a:extLst>
              <a:ext uri="{FF2B5EF4-FFF2-40B4-BE49-F238E27FC236}">
                <a16:creationId xmlns:a16="http://schemas.microsoft.com/office/drawing/2014/main" id="{9CAA0DF7-0F3D-8248-B4AA-1C4DB6CB703A}"/>
              </a:ext>
            </a:extLst>
          </p:cNvPr>
          <p:cNvSpPr>
            <a:spLocks noGrp="1"/>
          </p:cNvSpPr>
          <p:nvPr>
            <p:ph idx="1"/>
          </p:nvPr>
        </p:nvSpPr>
        <p:spPr>
          <a:xfrm>
            <a:off x="838200" y="2492829"/>
            <a:ext cx="10515600" cy="3684134"/>
          </a:xfrm>
        </p:spPr>
        <p:txBody>
          <a:bodyPr/>
          <a:lstStyle/>
          <a:p>
            <a:r>
              <a:rPr lang="en-US" dirty="0"/>
              <a:t>The PNC begins work on the MIF</a:t>
            </a:r>
          </a:p>
          <a:p>
            <a:pPr lvl="1"/>
            <a:r>
              <a:rPr lang="en-US" dirty="0"/>
              <a:t>Be frank and open</a:t>
            </a:r>
          </a:p>
          <a:p>
            <a:pPr lvl="1"/>
            <a:r>
              <a:rPr lang="en-US" dirty="0"/>
              <a:t>Consider how your MIF will be read</a:t>
            </a:r>
          </a:p>
          <a:p>
            <a:pPr lvl="1"/>
            <a:r>
              <a:rPr lang="en-US" dirty="0"/>
              <a:t>This is your opportunity to shine</a:t>
            </a:r>
          </a:p>
          <a:p>
            <a:pPr lvl="1"/>
            <a:r>
              <a:rPr lang="en-US" dirty="0"/>
              <a:t>Your church’s MIF must be approved by the COM liaisons</a:t>
            </a:r>
          </a:p>
          <a:p>
            <a:pPr lvl="1"/>
            <a:r>
              <a:rPr lang="en-US" dirty="0"/>
              <a:t>Your church’s MIF must be approved by the Session</a:t>
            </a:r>
          </a:p>
        </p:txBody>
      </p:sp>
      <p:sp>
        <p:nvSpPr>
          <p:cNvPr id="4" name="Date Placeholder 3">
            <a:extLst>
              <a:ext uri="{FF2B5EF4-FFF2-40B4-BE49-F238E27FC236}">
                <a16:creationId xmlns:a16="http://schemas.microsoft.com/office/drawing/2014/main" id="{E315C146-F759-3645-8FEC-0EFD6D3FB9B5}"/>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2789FB0E-6BDA-A44C-ACA8-61AF711FE632}"/>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394820C1-4CEA-CA47-93AE-BC1BF6F4738F}"/>
              </a:ext>
            </a:extLst>
          </p:cNvPr>
          <p:cNvSpPr>
            <a:spLocks noGrp="1"/>
          </p:cNvSpPr>
          <p:nvPr>
            <p:ph type="sldNum" sz="quarter" idx="12"/>
          </p:nvPr>
        </p:nvSpPr>
        <p:spPr/>
        <p:txBody>
          <a:bodyPr/>
          <a:lstStyle/>
          <a:p>
            <a:fld id="{2E28FBA5-4998-FE42-BCA1-23EEEF29A458}" type="slidenum">
              <a:rPr lang="en-US" smtClean="0"/>
              <a:t>10</a:t>
            </a:fld>
            <a:endParaRPr lang="en-US"/>
          </a:p>
        </p:txBody>
      </p:sp>
    </p:spTree>
    <p:extLst>
      <p:ext uri="{BB962C8B-B14F-4D97-AF65-F5344CB8AC3E}">
        <p14:creationId xmlns:p14="http://schemas.microsoft.com/office/powerpoint/2010/main" val="1424757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FFDC5-862D-F740-B7FF-260B0DFD5342}"/>
              </a:ext>
            </a:extLst>
          </p:cNvPr>
          <p:cNvSpPr>
            <a:spLocks noGrp="1"/>
          </p:cNvSpPr>
          <p:nvPr>
            <p:ph type="title"/>
          </p:nvPr>
        </p:nvSpPr>
        <p:spPr/>
        <p:txBody>
          <a:bodyPr/>
          <a:lstStyle/>
          <a:p>
            <a:pPr algn="ctr"/>
            <a:r>
              <a:rPr lang="en-US" dirty="0"/>
              <a:t>Posting the MIF Online</a:t>
            </a:r>
          </a:p>
        </p:txBody>
      </p:sp>
      <p:sp>
        <p:nvSpPr>
          <p:cNvPr id="3" name="Content Placeholder 2">
            <a:extLst>
              <a:ext uri="{FF2B5EF4-FFF2-40B4-BE49-F238E27FC236}">
                <a16:creationId xmlns:a16="http://schemas.microsoft.com/office/drawing/2014/main" id="{85A44F11-25A4-E346-AC2C-2C9F2E8505C8}"/>
              </a:ext>
            </a:extLst>
          </p:cNvPr>
          <p:cNvSpPr>
            <a:spLocks noGrp="1"/>
          </p:cNvSpPr>
          <p:nvPr>
            <p:ph idx="1"/>
          </p:nvPr>
        </p:nvSpPr>
        <p:spPr>
          <a:xfrm>
            <a:off x="838200" y="2024743"/>
            <a:ext cx="10515600" cy="4152220"/>
          </a:xfrm>
        </p:spPr>
        <p:txBody>
          <a:bodyPr/>
          <a:lstStyle/>
          <a:p>
            <a:r>
              <a:rPr lang="en-US" dirty="0"/>
              <a:t>Once approved, the Chair of the COM can provide passwords for online access for the:</a:t>
            </a:r>
          </a:p>
          <a:p>
            <a:pPr lvl="1"/>
            <a:r>
              <a:rPr lang="en-US" dirty="0"/>
              <a:t>PNC</a:t>
            </a:r>
          </a:p>
          <a:p>
            <a:pPr lvl="1"/>
            <a:r>
              <a:rPr lang="en-US" dirty="0"/>
              <a:t>Clerk of Session</a:t>
            </a:r>
          </a:p>
          <a:p>
            <a:r>
              <a:rPr lang="en-US" dirty="0"/>
              <a:t>Go to </a:t>
            </a:r>
            <a:r>
              <a:rPr lang="en-US" dirty="0" err="1"/>
              <a:t>pcusa.org</a:t>
            </a:r>
            <a:r>
              <a:rPr lang="en-US" dirty="0"/>
              <a:t>/</a:t>
            </a:r>
            <a:r>
              <a:rPr lang="en-US" dirty="0" err="1"/>
              <a:t>clc</a:t>
            </a:r>
            <a:r>
              <a:rPr lang="en-US" dirty="0"/>
              <a:t> to enter the form online</a:t>
            </a:r>
          </a:p>
          <a:p>
            <a:endParaRPr lang="en-US" dirty="0"/>
          </a:p>
          <a:p>
            <a:r>
              <a:rPr lang="en-US" dirty="0"/>
              <a:t>Once the MIF is online the General Presbyter will perform an initial match and send PIFs to the Chair of the PNC</a:t>
            </a:r>
          </a:p>
        </p:txBody>
      </p:sp>
      <p:sp>
        <p:nvSpPr>
          <p:cNvPr id="4" name="Date Placeholder 3">
            <a:extLst>
              <a:ext uri="{FF2B5EF4-FFF2-40B4-BE49-F238E27FC236}">
                <a16:creationId xmlns:a16="http://schemas.microsoft.com/office/drawing/2014/main" id="{8D3E2E6A-0DE9-5D44-ACBF-600F521A96BB}"/>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0BB7A11A-B89C-504E-AA13-8783D0669785}"/>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2BD563DD-9231-6649-929B-5B4743EC7265}"/>
              </a:ext>
            </a:extLst>
          </p:cNvPr>
          <p:cNvSpPr>
            <a:spLocks noGrp="1"/>
          </p:cNvSpPr>
          <p:nvPr>
            <p:ph type="sldNum" sz="quarter" idx="12"/>
          </p:nvPr>
        </p:nvSpPr>
        <p:spPr/>
        <p:txBody>
          <a:bodyPr/>
          <a:lstStyle/>
          <a:p>
            <a:fld id="{2E28FBA5-4998-FE42-BCA1-23EEEF29A458}" type="slidenum">
              <a:rPr lang="en-US" smtClean="0"/>
              <a:t>11</a:t>
            </a:fld>
            <a:endParaRPr lang="en-US"/>
          </a:p>
        </p:txBody>
      </p:sp>
    </p:spTree>
    <p:extLst>
      <p:ext uri="{BB962C8B-B14F-4D97-AF65-F5344CB8AC3E}">
        <p14:creationId xmlns:p14="http://schemas.microsoft.com/office/powerpoint/2010/main" val="662604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FA29-EF1F-1B4B-970C-A565BAA517A9}"/>
              </a:ext>
            </a:extLst>
          </p:cNvPr>
          <p:cNvSpPr>
            <a:spLocks noGrp="1"/>
          </p:cNvSpPr>
          <p:nvPr>
            <p:ph type="title"/>
          </p:nvPr>
        </p:nvSpPr>
        <p:spPr/>
        <p:txBody>
          <a:bodyPr/>
          <a:lstStyle/>
          <a:p>
            <a:r>
              <a:rPr lang="en-US" dirty="0"/>
              <a:t>Other Information Besides the MIF</a:t>
            </a:r>
          </a:p>
        </p:txBody>
      </p:sp>
      <p:sp>
        <p:nvSpPr>
          <p:cNvPr id="3" name="Content Placeholder 2">
            <a:extLst>
              <a:ext uri="{FF2B5EF4-FFF2-40B4-BE49-F238E27FC236}">
                <a16:creationId xmlns:a16="http://schemas.microsoft.com/office/drawing/2014/main" id="{C7FD68E1-3B24-D045-9E90-BC8F666FDD77}"/>
              </a:ext>
            </a:extLst>
          </p:cNvPr>
          <p:cNvSpPr>
            <a:spLocks noGrp="1"/>
          </p:cNvSpPr>
          <p:nvPr>
            <p:ph idx="1"/>
          </p:nvPr>
        </p:nvSpPr>
        <p:spPr/>
        <p:txBody>
          <a:bodyPr/>
          <a:lstStyle/>
          <a:p>
            <a:r>
              <a:rPr lang="en-US" dirty="0"/>
              <a:t>Work with the session, or whomever is responsible for the church’s website, to make sure that it is current and tells “the story” of the church well, because anyone considering your congregation will definitely check it out!</a:t>
            </a:r>
          </a:p>
          <a:p>
            <a:r>
              <a:rPr lang="en-US" dirty="0"/>
              <a:t>The MIF may be linked to the website.</a:t>
            </a:r>
          </a:p>
          <a:p>
            <a:r>
              <a:rPr lang="en-US" dirty="0"/>
              <a:t>New information may be added to the website as needed for the good of the search.</a:t>
            </a:r>
          </a:p>
          <a:p>
            <a:r>
              <a:rPr lang="en-US" dirty="0"/>
              <a:t>Other means of communicating the search for a pastor may be considered in addition to the MIF.</a:t>
            </a:r>
          </a:p>
        </p:txBody>
      </p:sp>
      <p:sp>
        <p:nvSpPr>
          <p:cNvPr id="4" name="Date Placeholder 3">
            <a:extLst>
              <a:ext uri="{FF2B5EF4-FFF2-40B4-BE49-F238E27FC236}">
                <a16:creationId xmlns:a16="http://schemas.microsoft.com/office/drawing/2014/main" id="{A0D5B554-A2F2-764F-BA6B-ACDC11FE7B30}"/>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1C6F0898-4280-6649-AE9F-B18F6FA84115}"/>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D1E116CD-B10E-524A-9F25-D2F07CB5B27C}"/>
              </a:ext>
            </a:extLst>
          </p:cNvPr>
          <p:cNvSpPr>
            <a:spLocks noGrp="1"/>
          </p:cNvSpPr>
          <p:nvPr>
            <p:ph type="sldNum" sz="quarter" idx="12"/>
          </p:nvPr>
        </p:nvSpPr>
        <p:spPr/>
        <p:txBody>
          <a:bodyPr/>
          <a:lstStyle/>
          <a:p>
            <a:fld id="{2E28FBA5-4998-FE42-BCA1-23EEEF29A458}" type="slidenum">
              <a:rPr lang="en-US" smtClean="0"/>
              <a:pPr/>
              <a:t>12</a:t>
            </a:fld>
            <a:endParaRPr lang="en-US" dirty="0"/>
          </a:p>
        </p:txBody>
      </p:sp>
    </p:spTree>
    <p:extLst>
      <p:ext uri="{BB962C8B-B14F-4D97-AF65-F5344CB8AC3E}">
        <p14:creationId xmlns:p14="http://schemas.microsoft.com/office/powerpoint/2010/main" val="218762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3034E-2E8F-494D-9695-319FC961866B}"/>
              </a:ext>
            </a:extLst>
          </p:cNvPr>
          <p:cNvSpPr>
            <a:spLocks noGrp="1"/>
          </p:cNvSpPr>
          <p:nvPr>
            <p:ph type="title"/>
          </p:nvPr>
        </p:nvSpPr>
        <p:spPr/>
        <p:txBody>
          <a:bodyPr/>
          <a:lstStyle/>
          <a:p>
            <a:pPr algn="ctr"/>
            <a:r>
              <a:rPr lang="en-US" dirty="0"/>
              <a:t>Receiving PIFs </a:t>
            </a:r>
            <a:br>
              <a:rPr lang="en-US" dirty="0"/>
            </a:br>
            <a:r>
              <a:rPr lang="en-US" dirty="0"/>
              <a:t>(Personal Information Forms) </a:t>
            </a:r>
          </a:p>
        </p:txBody>
      </p:sp>
      <p:sp>
        <p:nvSpPr>
          <p:cNvPr id="3" name="Content Placeholder 2">
            <a:extLst>
              <a:ext uri="{FF2B5EF4-FFF2-40B4-BE49-F238E27FC236}">
                <a16:creationId xmlns:a16="http://schemas.microsoft.com/office/drawing/2014/main" id="{43023197-3E52-9E49-9C42-70687F52946C}"/>
              </a:ext>
            </a:extLst>
          </p:cNvPr>
          <p:cNvSpPr>
            <a:spLocks noGrp="1"/>
          </p:cNvSpPr>
          <p:nvPr>
            <p:ph idx="1"/>
          </p:nvPr>
        </p:nvSpPr>
        <p:spPr>
          <a:xfrm>
            <a:off x="838200" y="2416629"/>
            <a:ext cx="10515600" cy="3760334"/>
          </a:xfrm>
        </p:spPr>
        <p:txBody>
          <a:bodyPr/>
          <a:lstStyle/>
          <a:p>
            <a:r>
              <a:rPr lang="en-US" dirty="0"/>
              <a:t>PIFs may be received</a:t>
            </a:r>
          </a:p>
          <a:p>
            <a:pPr lvl="1"/>
            <a:r>
              <a:rPr lang="en-US" dirty="0"/>
              <a:t>Through the computerized process from Church Leadership Connection (CLC)</a:t>
            </a:r>
          </a:p>
          <a:p>
            <a:pPr lvl="1"/>
            <a:r>
              <a:rPr lang="en-US" dirty="0"/>
              <a:t>The PNC may ask a pastor they’ve heard about to submit a form</a:t>
            </a:r>
          </a:p>
          <a:p>
            <a:pPr lvl="1"/>
            <a:r>
              <a:rPr lang="en-US" dirty="0"/>
              <a:t>Pastors may self-refer</a:t>
            </a:r>
          </a:p>
          <a:p>
            <a:pPr lvl="1"/>
            <a:endParaRPr lang="en-US" dirty="0"/>
          </a:p>
          <a:p>
            <a:r>
              <a:rPr lang="en-US" dirty="0"/>
              <a:t>Always remember: </a:t>
            </a:r>
            <a:r>
              <a:rPr lang="en-US" b="1" dirty="0"/>
              <a:t>CONFIDENTIALITY</a:t>
            </a:r>
            <a:r>
              <a:rPr lang="en-US" dirty="0"/>
              <a:t> is key!</a:t>
            </a:r>
          </a:p>
        </p:txBody>
      </p:sp>
      <p:sp>
        <p:nvSpPr>
          <p:cNvPr id="4" name="Date Placeholder 3">
            <a:extLst>
              <a:ext uri="{FF2B5EF4-FFF2-40B4-BE49-F238E27FC236}">
                <a16:creationId xmlns:a16="http://schemas.microsoft.com/office/drawing/2014/main" id="{939C6E32-C694-D448-B8FF-E6FECAFD39C8}"/>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E7DA48B1-6DFB-D941-A047-4BFC4AE384D0}"/>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8BEAE763-ED68-874E-A191-1E26E1343FC7}"/>
              </a:ext>
            </a:extLst>
          </p:cNvPr>
          <p:cNvSpPr>
            <a:spLocks noGrp="1"/>
          </p:cNvSpPr>
          <p:nvPr>
            <p:ph type="sldNum" sz="quarter" idx="12"/>
          </p:nvPr>
        </p:nvSpPr>
        <p:spPr/>
        <p:txBody>
          <a:bodyPr/>
          <a:lstStyle/>
          <a:p>
            <a:fld id="{2E28FBA5-4998-FE42-BCA1-23EEEF29A458}" type="slidenum">
              <a:rPr lang="en-US" smtClean="0"/>
              <a:t>13</a:t>
            </a:fld>
            <a:endParaRPr lang="en-US"/>
          </a:p>
        </p:txBody>
      </p:sp>
    </p:spTree>
    <p:extLst>
      <p:ext uri="{BB962C8B-B14F-4D97-AF65-F5344CB8AC3E}">
        <p14:creationId xmlns:p14="http://schemas.microsoft.com/office/powerpoint/2010/main" val="2967156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DA83B-A583-A940-923F-7F4D99C663F2}"/>
              </a:ext>
            </a:extLst>
          </p:cNvPr>
          <p:cNvSpPr>
            <a:spLocks noGrp="1"/>
          </p:cNvSpPr>
          <p:nvPr>
            <p:ph type="title"/>
          </p:nvPr>
        </p:nvSpPr>
        <p:spPr/>
        <p:txBody>
          <a:bodyPr/>
          <a:lstStyle/>
          <a:p>
            <a:r>
              <a:rPr lang="en-US" dirty="0"/>
              <a:t>Communication with Congregation</a:t>
            </a:r>
          </a:p>
        </p:txBody>
      </p:sp>
      <p:sp>
        <p:nvSpPr>
          <p:cNvPr id="3" name="Content Placeholder 2">
            <a:extLst>
              <a:ext uri="{FF2B5EF4-FFF2-40B4-BE49-F238E27FC236}">
                <a16:creationId xmlns:a16="http://schemas.microsoft.com/office/drawing/2014/main" id="{426AE9CE-F5AF-5549-8FA2-758DCD737458}"/>
              </a:ext>
            </a:extLst>
          </p:cNvPr>
          <p:cNvSpPr>
            <a:spLocks noGrp="1"/>
          </p:cNvSpPr>
          <p:nvPr>
            <p:ph idx="1"/>
          </p:nvPr>
        </p:nvSpPr>
        <p:spPr/>
        <p:txBody>
          <a:bodyPr/>
          <a:lstStyle/>
          <a:p>
            <a:r>
              <a:rPr lang="en-US" dirty="0"/>
              <a:t>The PNC may </a:t>
            </a:r>
            <a:r>
              <a:rPr lang="en-US" u="sng" dirty="0"/>
              <a:t>not</a:t>
            </a:r>
            <a:r>
              <a:rPr lang="en-US" dirty="0"/>
              <a:t> share information about who they are considering, or where they are looking, but the PNC </a:t>
            </a:r>
            <a:r>
              <a:rPr lang="en-US" u="sng" dirty="0"/>
              <a:t>does</a:t>
            </a:r>
            <a:r>
              <a:rPr lang="en-US" dirty="0"/>
              <a:t> need to regularly communicate with the congregation to share general information, and ask for their prayers.</a:t>
            </a:r>
          </a:p>
          <a:p>
            <a:r>
              <a:rPr lang="en-US" dirty="0"/>
              <a:t>Good information to share includes:</a:t>
            </a:r>
          </a:p>
          <a:p>
            <a:pPr lvl="1"/>
            <a:r>
              <a:rPr lang="en-US" dirty="0"/>
              <a:t>How often the PNC meets</a:t>
            </a:r>
          </a:p>
          <a:p>
            <a:pPr lvl="1"/>
            <a:r>
              <a:rPr lang="en-US" dirty="0"/>
              <a:t>How many PIFs they have received and reviewed</a:t>
            </a:r>
          </a:p>
          <a:p>
            <a:pPr lvl="1"/>
            <a:r>
              <a:rPr lang="en-US" dirty="0"/>
              <a:t>How many pastors/candidates they have talked with</a:t>
            </a:r>
          </a:p>
          <a:p>
            <a:pPr lvl="1"/>
            <a:r>
              <a:rPr lang="en-US" dirty="0"/>
              <a:t>How they feel about the process</a:t>
            </a:r>
          </a:p>
          <a:p>
            <a:r>
              <a:rPr lang="en-US" dirty="0"/>
              <a:t>Speak at worship and through other communications!</a:t>
            </a:r>
          </a:p>
        </p:txBody>
      </p:sp>
      <p:sp>
        <p:nvSpPr>
          <p:cNvPr id="4" name="Date Placeholder 3">
            <a:extLst>
              <a:ext uri="{FF2B5EF4-FFF2-40B4-BE49-F238E27FC236}">
                <a16:creationId xmlns:a16="http://schemas.microsoft.com/office/drawing/2014/main" id="{3B445CE0-7B98-F542-9AAA-F813B4E7F705}"/>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37A5C457-5CB8-F648-BB54-8A07D312DA9F}"/>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3037DDA0-7F23-2843-BCB7-2025F83DAB7A}"/>
              </a:ext>
            </a:extLst>
          </p:cNvPr>
          <p:cNvSpPr>
            <a:spLocks noGrp="1"/>
          </p:cNvSpPr>
          <p:nvPr>
            <p:ph type="sldNum" sz="quarter" idx="12"/>
          </p:nvPr>
        </p:nvSpPr>
        <p:spPr/>
        <p:txBody>
          <a:bodyPr/>
          <a:lstStyle/>
          <a:p>
            <a:fld id="{2E28FBA5-4998-FE42-BCA1-23EEEF29A458}" type="slidenum">
              <a:rPr lang="en-US" smtClean="0"/>
              <a:pPr/>
              <a:t>14</a:t>
            </a:fld>
            <a:endParaRPr lang="en-US" dirty="0"/>
          </a:p>
        </p:txBody>
      </p:sp>
    </p:spTree>
    <p:extLst>
      <p:ext uri="{BB962C8B-B14F-4D97-AF65-F5344CB8AC3E}">
        <p14:creationId xmlns:p14="http://schemas.microsoft.com/office/powerpoint/2010/main" val="1456843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104B8-3BED-384C-A1C2-B1ED77499D0D}"/>
              </a:ext>
            </a:extLst>
          </p:cNvPr>
          <p:cNvSpPr>
            <a:spLocks noGrp="1"/>
          </p:cNvSpPr>
          <p:nvPr>
            <p:ph type="title"/>
          </p:nvPr>
        </p:nvSpPr>
        <p:spPr/>
        <p:txBody>
          <a:bodyPr/>
          <a:lstStyle/>
          <a:p>
            <a:pPr algn="ctr"/>
            <a:r>
              <a:rPr lang="en-US" dirty="0"/>
              <a:t>Receiving Personal Information Forms</a:t>
            </a:r>
          </a:p>
        </p:txBody>
      </p:sp>
      <p:sp>
        <p:nvSpPr>
          <p:cNvPr id="3" name="Content Placeholder 2">
            <a:extLst>
              <a:ext uri="{FF2B5EF4-FFF2-40B4-BE49-F238E27FC236}">
                <a16:creationId xmlns:a16="http://schemas.microsoft.com/office/drawing/2014/main" id="{26DC558D-4D5F-AC4A-8BA5-901E49996870}"/>
              </a:ext>
            </a:extLst>
          </p:cNvPr>
          <p:cNvSpPr>
            <a:spLocks noGrp="1"/>
          </p:cNvSpPr>
          <p:nvPr>
            <p:ph idx="1"/>
          </p:nvPr>
        </p:nvSpPr>
        <p:spPr>
          <a:xfrm>
            <a:off x="838200" y="1915885"/>
            <a:ext cx="10515600" cy="4261077"/>
          </a:xfrm>
        </p:spPr>
        <p:txBody>
          <a:bodyPr/>
          <a:lstStyle/>
          <a:p>
            <a:r>
              <a:rPr lang="en-US" dirty="0"/>
              <a:t>After the MIF is online and the initial match is made, PIFs will start coming to you</a:t>
            </a:r>
          </a:p>
          <a:p>
            <a:r>
              <a:rPr lang="en-US" dirty="0"/>
              <a:t>Every member of the PNC should read each PIF carefully</a:t>
            </a:r>
          </a:p>
          <a:p>
            <a:r>
              <a:rPr lang="en-US" dirty="0"/>
              <a:t>A process of prioritization or ranking system needs to be determined in order to narrow the list</a:t>
            </a:r>
          </a:p>
          <a:p>
            <a:r>
              <a:rPr lang="en-US" dirty="0"/>
              <a:t>Decide how you will respond to applicants</a:t>
            </a:r>
          </a:p>
          <a:p>
            <a:r>
              <a:rPr lang="en-US" dirty="0"/>
              <a:t>When you need more PIFs ask the General Presbyter for more!!!</a:t>
            </a:r>
          </a:p>
        </p:txBody>
      </p:sp>
      <p:sp>
        <p:nvSpPr>
          <p:cNvPr id="4" name="Date Placeholder 3">
            <a:extLst>
              <a:ext uri="{FF2B5EF4-FFF2-40B4-BE49-F238E27FC236}">
                <a16:creationId xmlns:a16="http://schemas.microsoft.com/office/drawing/2014/main" id="{49803ABE-E46C-EE48-A819-4D38766AC946}"/>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C5DEF604-EA6A-214B-AD51-C7D0E24C26FB}"/>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47E6B718-8D43-9B47-82AE-428ACA463E4B}"/>
              </a:ext>
            </a:extLst>
          </p:cNvPr>
          <p:cNvSpPr>
            <a:spLocks noGrp="1"/>
          </p:cNvSpPr>
          <p:nvPr>
            <p:ph type="sldNum" sz="quarter" idx="12"/>
          </p:nvPr>
        </p:nvSpPr>
        <p:spPr/>
        <p:txBody>
          <a:bodyPr/>
          <a:lstStyle/>
          <a:p>
            <a:fld id="{2E28FBA5-4998-FE42-BCA1-23EEEF29A458}" type="slidenum">
              <a:rPr lang="en-US" smtClean="0"/>
              <a:pPr/>
              <a:t>15</a:t>
            </a:fld>
            <a:endParaRPr lang="en-US" dirty="0"/>
          </a:p>
        </p:txBody>
      </p:sp>
    </p:spTree>
    <p:extLst>
      <p:ext uri="{BB962C8B-B14F-4D97-AF65-F5344CB8AC3E}">
        <p14:creationId xmlns:p14="http://schemas.microsoft.com/office/powerpoint/2010/main" val="603765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8A182-2B3E-B245-9C47-D4D7D33A773F}"/>
              </a:ext>
            </a:extLst>
          </p:cNvPr>
          <p:cNvSpPr>
            <a:spLocks noGrp="1"/>
          </p:cNvSpPr>
          <p:nvPr>
            <p:ph type="title"/>
          </p:nvPr>
        </p:nvSpPr>
        <p:spPr/>
        <p:txBody>
          <a:bodyPr/>
          <a:lstStyle/>
          <a:p>
            <a:r>
              <a:rPr lang="en-US" dirty="0"/>
              <a:t>Contacting the Candidate</a:t>
            </a:r>
          </a:p>
        </p:txBody>
      </p:sp>
      <p:sp>
        <p:nvSpPr>
          <p:cNvPr id="3" name="Content Placeholder 2">
            <a:extLst>
              <a:ext uri="{FF2B5EF4-FFF2-40B4-BE49-F238E27FC236}">
                <a16:creationId xmlns:a16="http://schemas.microsoft.com/office/drawing/2014/main" id="{A9BFABB9-D128-0F44-BD35-0C40F5033B2B}"/>
              </a:ext>
            </a:extLst>
          </p:cNvPr>
          <p:cNvSpPr>
            <a:spLocks noGrp="1"/>
          </p:cNvSpPr>
          <p:nvPr>
            <p:ph idx="1"/>
          </p:nvPr>
        </p:nvSpPr>
        <p:spPr/>
        <p:txBody>
          <a:bodyPr/>
          <a:lstStyle/>
          <a:p>
            <a:r>
              <a:rPr lang="en-US" dirty="0"/>
              <a:t>The PNC should </a:t>
            </a:r>
            <a:r>
              <a:rPr lang="en-US" u="sng" dirty="0"/>
              <a:t>immediately </a:t>
            </a:r>
            <a:r>
              <a:rPr lang="en-US" dirty="0"/>
              <a:t>call all prospective candidates the PNC is interested in and ask:</a:t>
            </a:r>
          </a:p>
          <a:p>
            <a:pPr lvl="1"/>
            <a:r>
              <a:rPr lang="en-US" dirty="0"/>
              <a:t>“Are you still seeking a call?”</a:t>
            </a:r>
          </a:p>
          <a:p>
            <a:pPr lvl="1"/>
            <a:r>
              <a:rPr lang="en-US" dirty="0"/>
              <a:t>“Would you be interested in receiving further information and a copy of our MIF?”</a:t>
            </a:r>
          </a:p>
          <a:p>
            <a:pPr lvl="1"/>
            <a:r>
              <a:rPr lang="en-US" dirty="0"/>
              <a:t>“Would you send a link to a sermon?”</a:t>
            </a:r>
          </a:p>
          <a:p>
            <a:endParaRPr lang="en-US" dirty="0"/>
          </a:p>
          <a:p>
            <a:r>
              <a:rPr lang="en-US" dirty="0"/>
              <a:t>The members of the PNC should then begin calling references listed on the PIF under review</a:t>
            </a:r>
          </a:p>
        </p:txBody>
      </p:sp>
      <p:sp>
        <p:nvSpPr>
          <p:cNvPr id="4" name="Date Placeholder 3">
            <a:extLst>
              <a:ext uri="{FF2B5EF4-FFF2-40B4-BE49-F238E27FC236}">
                <a16:creationId xmlns:a16="http://schemas.microsoft.com/office/drawing/2014/main" id="{E1E6811E-EFB7-3645-AD2C-6DDFEF789186}"/>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C60F5456-7B13-2144-B0A4-50AA123FD41D}"/>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CCFE9E32-6814-6144-A691-0A255C974E27}"/>
              </a:ext>
            </a:extLst>
          </p:cNvPr>
          <p:cNvSpPr>
            <a:spLocks noGrp="1"/>
          </p:cNvSpPr>
          <p:nvPr>
            <p:ph type="sldNum" sz="quarter" idx="12"/>
          </p:nvPr>
        </p:nvSpPr>
        <p:spPr/>
        <p:txBody>
          <a:bodyPr/>
          <a:lstStyle/>
          <a:p>
            <a:fld id="{2E28FBA5-4998-FE42-BCA1-23EEEF29A458}" type="slidenum">
              <a:rPr lang="en-US" smtClean="0"/>
              <a:pPr/>
              <a:t>16</a:t>
            </a:fld>
            <a:endParaRPr lang="en-US" dirty="0"/>
          </a:p>
        </p:txBody>
      </p:sp>
    </p:spTree>
    <p:extLst>
      <p:ext uri="{BB962C8B-B14F-4D97-AF65-F5344CB8AC3E}">
        <p14:creationId xmlns:p14="http://schemas.microsoft.com/office/powerpoint/2010/main" val="2754204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B11E8-02ED-584B-BE4F-740CA037F25B}"/>
              </a:ext>
            </a:extLst>
          </p:cNvPr>
          <p:cNvSpPr>
            <a:spLocks noGrp="1"/>
          </p:cNvSpPr>
          <p:nvPr>
            <p:ph type="title"/>
          </p:nvPr>
        </p:nvSpPr>
        <p:spPr/>
        <p:txBody>
          <a:bodyPr/>
          <a:lstStyle/>
          <a:p>
            <a:r>
              <a:rPr lang="en-US" dirty="0"/>
              <a:t>Contacting the Candidate</a:t>
            </a:r>
          </a:p>
        </p:txBody>
      </p:sp>
      <p:sp>
        <p:nvSpPr>
          <p:cNvPr id="3" name="Content Placeholder 2">
            <a:extLst>
              <a:ext uri="{FF2B5EF4-FFF2-40B4-BE49-F238E27FC236}">
                <a16:creationId xmlns:a16="http://schemas.microsoft.com/office/drawing/2014/main" id="{761229DE-17EB-2744-B2A7-018234C17EB7}"/>
              </a:ext>
            </a:extLst>
          </p:cNvPr>
          <p:cNvSpPr>
            <a:spLocks noGrp="1"/>
          </p:cNvSpPr>
          <p:nvPr>
            <p:ph idx="1"/>
          </p:nvPr>
        </p:nvSpPr>
        <p:spPr/>
        <p:txBody>
          <a:bodyPr/>
          <a:lstStyle/>
          <a:p>
            <a:r>
              <a:rPr lang="en-US" dirty="0"/>
              <a:t>Call at a convenient time</a:t>
            </a:r>
          </a:p>
          <a:p>
            <a:r>
              <a:rPr lang="en-US" dirty="0"/>
              <a:t>Have your questions prepared</a:t>
            </a:r>
          </a:p>
          <a:p>
            <a:r>
              <a:rPr lang="en-US" dirty="0"/>
              <a:t>Introduce yourself and explain what the call is about</a:t>
            </a:r>
          </a:p>
          <a:p>
            <a:r>
              <a:rPr lang="en-US" dirty="0"/>
              <a:t>Ask if this is a good time to talk. If it’s not, then when would be a good time?</a:t>
            </a:r>
          </a:p>
          <a:p>
            <a:r>
              <a:rPr lang="en-US" dirty="0"/>
              <a:t>Take notes</a:t>
            </a:r>
          </a:p>
          <a:p>
            <a:r>
              <a:rPr lang="en-US" dirty="0"/>
              <a:t>Thank them for taking the time to talk</a:t>
            </a:r>
          </a:p>
        </p:txBody>
      </p:sp>
      <p:sp>
        <p:nvSpPr>
          <p:cNvPr id="4" name="Date Placeholder 3">
            <a:extLst>
              <a:ext uri="{FF2B5EF4-FFF2-40B4-BE49-F238E27FC236}">
                <a16:creationId xmlns:a16="http://schemas.microsoft.com/office/drawing/2014/main" id="{323DD802-3C2B-2742-8F2F-5F4FBBD09D4B}"/>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169AF081-911A-D045-9C18-D533EC5F3098}"/>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D1CA19E6-8419-4743-96D4-3DE48D7B9B5D}"/>
              </a:ext>
            </a:extLst>
          </p:cNvPr>
          <p:cNvSpPr>
            <a:spLocks noGrp="1"/>
          </p:cNvSpPr>
          <p:nvPr>
            <p:ph type="sldNum" sz="quarter" idx="12"/>
          </p:nvPr>
        </p:nvSpPr>
        <p:spPr/>
        <p:txBody>
          <a:bodyPr/>
          <a:lstStyle/>
          <a:p>
            <a:fld id="{2E28FBA5-4998-FE42-BCA1-23EEEF29A458}" type="slidenum">
              <a:rPr lang="en-US" smtClean="0"/>
              <a:pPr/>
              <a:t>17</a:t>
            </a:fld>
            <a:endParaRPr lang="en-US" dirty="0"/>
          </a:p>
        </p:txBody>
      </p:sp>
    </p:spTree>
    <p:extLst>
      <p:ext uri="{BB962C8B-B14F-4D97-AF65-F5344CB8AC3E}">
        <p14:creationId xmlns:p14="http://schemas.microsoft.com/office/powerpoint/2010/main" val="2749294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0147-AAA6-3041-A02B-32D36C07BBB0}"/>
              </a:ext>
            </a:extLst>
          </p:cNvPr>
          <p:cNvSpPr>
            <a:spLocks noGrp="1"/>
          </p:cNvSpPr>
          <p:nvPr>
            <p:ph type="title"/>
          </p:nvPr>
        </p:nvSpPr>
        <p:spPr/>
        <p:txBody>
          <a:bodyPr/>
          <a:lstStyle/>
          <a:p>
            <a:r>
              <a:rPr lang="en-US" dirty="0"/>
              <a:t>Contacting References</a:t>
            </a:r>
          </a:p>
        </p:txBody>
      </p:sp>
      <p:sp>
        <p:nvSpPr>
          <p:cNvPr id="3" name="Content Placeholder 2">
            <a:extLst>
              <a:ext uri="{FF2B5EF4-FFF2-40B4-BE49-F238E27FC236}">
                <a16:creationId xmlns:a16="http://schemas.microsoft.com/office/drawing/2014/main" id="{6CD2BB63-B92C-DA42-BE74-CB35E018E5DA}"/>
              </a:ext>
            </a:extLst>
          </p:cNvPr>
          <p:cNvSpPr>
            <a:spLocks noGrp="1"/>
          </p:cNvSpPr>
          <p:nvPr>
            <p:ph idx="1"/>
          </p:nvPr>
        </p:nvSpPr>
        <p:spPr>
          <a:xfrm>
            <a:off x="838200" y="2231571"/>
            <a:ext cx="10515600" cy="3945392"/>
          </a:xfrm>
        </p:spPr>
        <p:txBody>
          <a:bodyPr/>
          <a:lstStyle/>
          <a:p>
            <a:pPr marL="0" indent="0" algn="ctr">
              <a:buNone/>
            </a:pPr>
            <a:r>
              <a:rPr lang="en-US" dirty="0"/>
              <a:t>For confidentiality reasons, be careful about contacting any secondary references, meaning references not on their form, without the candidate’s knowledge.  The Chair of the Committee on Ministry of their Presbytery is a safe secondary reference to contact.</a:t>
            </a:r>
          </a:p>
          <a:p>
            <a:pPr marL="0" indent="0" algn="ctr">
              <a:buNone/>
            </a:pPr>
            <a:endParaRPr lang="en-US" dirty="0"/>
          </a:p>
          <a:p>
            <a:pPr marL="0" indent="0" algn="ctr">
              <a:buNone/>
            </a:pPr>
            <a:r>
              <a:rPr lang="en-US" dirty="0"/>
              <a:t>Under no circumstances are you to contact members of a pastor’s</a:t>
            </a:r>
            <a:br>
              <a:rPr lang="en-US" dirty="0"/>
            </a:br>
            <a:r>
              <a:rPr lang="en-US" dirty="0"/>
              <a:t>present congregation without her or his permission to do so!</a:t>
            </a:r>
          </a:p>
        </p:txBody>
      </p:sp>
      <p:sp>
        <p:nvSpPr>
          <p:cNvPr id="4" name="Date Placeholder 3">
            <a:extLst>
              <a:ext uri="{FF2B5EF4-FFF2-40B4-BE49-F238E27FC236}">
                <a16:creationId xmlns:a16="http://schemas.microsoft.com/office/drawing/2014/main" id="{877B3753-54C7-CA47-BFF6-EC64C4FBE907}"/>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BA6DB73A-AF52-CA4D-80E9-F923D907ACBB}"/>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42663278-1100-B841-8B77-68170FD62B51}"/>
              </a:ext>
            </a:extLst>
          </p:cNvPr>
          <p:cNvSpPr>
            <a:spLocks noGrp="1"/>
          </p:cNvSpPr>
          <p:nvPr>
            <p:ph type="sldNum" sz="quarter" idx="12"/>
          </p:nvPr>
        </p:nvSpPr>
        <p:spPr/>
        <p:txBody>
          <a:bodyPr/>
          <a:lstStyle/>
          <a:p>
            <a:fld id="{2E28FBA5-4998-FE42-BCA1-23EEEF29A458}" type="slidenum">
              <a:rPr lang="en-US" smtClean="0"/>
              <a:pPr/>
              <a:t>18</a:t>
            </a:fld>
            <a:endParaRPr lang="en-US" dirty="0"/>
          </a:p>
        </p:txBody>
      </p:sp>
    </p:spTree>
    <p:extLst>
      <p:ext uri="{BB962C8B-B14F-4D97-AF65-F5344CB8AC3E}">
        <p14:creationId xmlns:p14="http://schemas.microsoft.com/office/powerpoint/2010/main" val="2347968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240FF-9822-ED40-8618-6D5B7C709073}"/>
              </a:ext>
            </a:extLst>
          </p:cNvPr>
          <p:cNvSpPr>
            <a:spLocks noGrp="1"/>
          </p:cNvSpPr>
          <p:nvPr>
            <p:ph type="title"/>
          </p:nvPr>
        </p:nvSpPr>
        <p:spPr/>
        <p:txBody>
          <a:bodyPr/>
          <a:lstStyle/>
          <a:p>
            <a:r>
              <a:rPr lang="en-US" dirty="0"/>
              <a:t>Vetting the Candidate</a:t>
            </a:r>
          </a:p>
        </p:txBody>
      </p:sp>
      <p:sp>
        <p:nvSpPr>
          <p:cNvPr id="3" name="Content Placeholder 2">
            <a:extLst>
              <a:ext uri="{FF2B5EF4-FFF2-40B4-BE49-F238E27FC236}">
                <a16:creationId xmlns:a16="http://schemas.microsoft.com/office/drawing/2014/main" id="{3EE8D691-3957-2446-85F7-D314E1E3B549}"/>
              </a:ext>
            </a:extLst>
          </p:cNvPr>
          <p:cNvSpPr>
            <a:spLocks noGrp="1"/>
          </p:cNvSpPr>
          <p:nvPr>
            <p:ph idx="1"/>
          </p:nvPr>
        </p:nvSpPr>
        <p:spPr/>
        <p:txBody>
          <a:bodyPr/>
          <a:lstStyle/>
          <a:p>
            <a:r>
              <a:rPr lang="en-US" dirty="0"/>
              <a:t>Keep your COM Liaisons in the information loop as you consider potential candidates.  Including them in all emails going to PNC members is a good way to keep them informed.</a:t>
            </a:r>
          </a:p>
          <a:p>
            <a:endParaRPr lang="en-US" dirty="0"/>
          </a:p>
          <a:p>
            <a:r>
              <a:rPr lang="en-US" dirty="0"/>
              <a:t>The General Presbyter or COM Moderator must also do reference checks on all candidates prior to the PNC bringing a candidate in or visiting that person in person – there’s no use “falling in love” with a potential pastor if there are serious issues with that person that only a conversation between General Presbyters would reveal.</a:t>
            </a:r>
          </a:p>
        </p:txBody>
      </p:sp>
      <p:sp>
        <p:nvSpPr>
          <p:cNvPr id="4" name="Date Placeholder 3">
            <a:extLst>
              <a:ext uri="{FF2B5EF4-FFF2-40B4-BE49-F238E27FC236}">
                <a16:creationId xmlns:a16="http://schemas.microsoft.com/office/drawing/2014/main" id="{0C540F12-9B5F-1341-B5EA-BF5782ED3D3C}"/>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D45C6935-5DDB-274E-BC61-DE50FC668DE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6DAD1184-2F23-264B-98D6-BE4F864CBDB9}"/>
              </a:ext>
            </a:extLst>
          </p:cNvPr>
          <p:cNvSpPr>
            <a:spLocks noGrp="1"/>
          </p:cNvSpPr>
          <p:nvPr>
            <p:ph type="sldNum" sz="quarter" idx="12"/>
          </p:nvPr>
        </p:nvSpPr>
        <p:spPr/>
        <p:txBody>
          <a:bodyPr/>
          <a:lstStyle/>
          <a:p>
            <a:fld id="{2E28FBA5-4998-FE42-BCA1-23EEEF29A458}" type="slidenum">
              <a:rPr lang="en-US" smtClean="0"/>
              <a:pPr/>
              <a:t>19</a:t>
            </a:fld>
            <a:endParaRPr lang="en-US" dirty="0"/>
          </a:p>
        </p:txBody>
      </p:sp>
    </p:spTree>
    <p:extLst>
      <p:ext uri="{BB962C8B-B14F-4D97-AF65-F5344CB8AC3E}">
        <p14:creationId xmlns:p14="http://schemas.microsoft.com/office/powerpoint/2010/main" val="168353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C2AED-7981-8043-8D21-EBD775611E8F}"/>
              </a:ext>
            </a:extLst>
          </p:cNvPr>
          <p:cNvSpPr>
            <a:spLocks noGrp="1"/>
          </p:cNvSpPr>
          <p:nvPr>
            <p:ph type="title"/>
          </p:nvPr>
        </p:nvSpPr>
        <p:spPr/>
        <p:txBody>
          <a:bodyPr/>
          <a:lstStyle/>
          <a:p>
            <a:pPr algn="ctr"/>
            <a:r>
              <a:rPr lang="en-US" dirty="0"/>
              <a:t>The Pastor Search Process – Q&amp;A</a:t>
            </a:r>
          </a:p>
        </p:txBody>
      </p:sp>
      <p:sp>
        <p:nvSpPr>
          <p:cNvPr id="3" name="Content Placeholder 2">
            <a:extLst>
              <a:ext uri="{FF2B5EF4-FFF2-40B4-BE49-F238E27FC236}">
                <a16:creationId xmlns:a16="http://schemas.microsoft.com/office/drawing/2014/main" id="{8281877E-4B82-9448-BFC4-30606972DC70}"/>
              </a:ext>
            </a:extLst>
          </p:cNvPr>
          <p:cNvSpPr>
            <a:spLocks noGrp="1"/>
          </p:cNvSpPr>
          <p:nvPr>
            <p:ph sz="half" idx="1"/>
          </p:nvPr>
        </p:nvSpPr>
        <p:spPr/>
        <p:txBody>
          <a:bodyPr>
            <a:normAutofit/>
          </a:bodyPr>
          <a:lstStyle/>
          <a:p>
            <a:pPr marL="0" indent="0">
              <a:buNone/>
            </a:pPr>
            <a:r>
              <a:rPr lang="en-US" dirty="0"/>
              <a:t>Question: Isn’t this just church language for a personnel search?</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Stay Calm and Carry On...</a:t>
            </a:r>
          </a:p>
        </p:txBody>
      </p:sp>
      <p:sp>
        <p:nvSpPr>
          <p:cNvPr id="4" name="Content Placeholder 3">
            <a:extLst>
              <a:ext uri="{FF2B5EF4-FFF2-40B4-BE49-F238E27FC236}">
                <a16:creationId xmlns:a16="http://schemas.microsoft.com/office/drawing/2014/main" id="{A213C044-EE2C-F94E-B875-3A105A1DB037}"/>
              </a:ext>
            </a:extLst>
          </p:cNvPr>
          <p:cNvSpPr>
            <a:spLocks noGrp="1"/>
          </p:cNvSpPr>
          <p:nvPr>
            <p:ph sz="half" idx="2"/>
          </p:nvPr>
        </p:nvSpPr>
        <p:spPr/>
        <p:txBody>
          <a:bodyPr>
            <a:normAutofit/>
          </a:bodyPr>
          <a:lstStyle/>
          <a:p>
            <a:pPr marL="0" indent="0">
              <a:buNone/>
            </a:pPr>
            <a:endParaRPr lang="en-US" dirty="0"/>
          </a:p>
          <a:p>
            <a:pPr marL="0" indent="0">
              <a:buNone/>
            </a:pPr>
            <a:r>
              <a:rPr lang="en-US" dirty="0"/>
              <a:t>Answer: NO, it’s so much more!</a:t>
            </a:r>
          </a:p>
          <a:p>
            <a:pPr marL="457200" lvl="1" indent="0">
              <a:buNone/>
            </a:pPr>
            <a:r>
              <a:rPr lang="en-US" dirty="0"/>
              <a:t>Calling a pastor involves a </a:t>
            </a:r>
            <a:r>
              <a:rPr lang="en-US" b="1" dirty="0">
                <a:solidFill>
                  <a:srgbClr val="C00000"/>
                </a:solidFill>
              </a:rPr>
              <a:t>spiritual discernment </a:t>
            </a:r>
            <a:r>
              <a:rPr lang="en-US" dirty="0"/>
              <a:t>process.</a:t>
            </a:r>
          </a:p>
          <a:p>
            <a:pPr marL="457200" lvl="1" indent="0">
              <a:buNone/>
            </a:pPr>
            <a:endParaRPr lang="en-US" dirty="0"/>
          </a:p>
          <a:p>
            <a:pPr marL="0" indent="0">
              <a:buNone/>
            </a:pPr>
            <a:endParaRPr lang="en-US" dirty="0"/>
          </a:p>
          <a:p>
            <a:pPr marL="0" indent="0">
              <a:buNone/>
            </a:pPr>
            <a:endParaRPr lang="en-US" dirty="0"/>
          </a:p>
          <a:p>
            <a:pPr marL="0" indent="0">
              <a:buNone/>
            </a:pPr>
            <a:r>
              <a:rPr lang="en-US" dirty="0"/>
              <a:t>This can be an exciting spiritual journey for your church.</a:t>
            </a:r>
          </a:p>
        </p:txBody>
      </p:sp>
      <p:sp>
        <p:nvSpPr>
          <p:cNvPr id="5" name="Date Placeholder 4">
            <a:extLst>
              <a:ext uri="{FF2B5EF4-FFF2-40B4-BE49-F238E27FC236}">
                <a16:creationId xmlns:a16="http://schemas.microsoft.com/office/drawing/2014/main" id="{02029A25-6CBF-4D4A-983E-963D14C34388}"/>
              </a:ext>
            </a:extLst>
          </p:cNvPr>
          <p:cNvSpPr>
            <a:spLocks noGrp="1"/>
          </p:cNvSpPr>
          <p:nvPr>
            <p:ph type="dt" sz="half" idx="10"/>
          </p:nvPr>
        </p:nvSpPr>
        <p:spPr/>
        <p:txBody>
          <a:bodyPr/>
          <a:lstStyle/>
          <a:p>
            <a:r>
              <a:rPr lang="en-US"/>
              <a:t>2022</a:t>
            </a:r>
          </a:p>
        </p:txBody>
      </p:sp>
      <p:sp>
        <p:nvSpPr>
          <p:cNvPr id="6" name="Footer Placeholder 5">
            <a:extLst>
              <a:ext uri="{FF2B5EF4-FFF2-40B4-BE49-F238E27FC236}">
                <a16:creationId xmlns:a16="http://schemas.microsoft.com/office/drawing/2014/main" id="{B64B80E6-3F85-034D-8005-60579EDA7C9B}"/>
              </a:ext>
            </a:extLst>
          </p:cNvPr>
          <p:cNvSpPr>
            <a:spLocks noGrp="1"/>
          </p:cNvSpPr>
          <p:nvPr>
            <p:ph type="ftr" sz="quarter" idx="11"/>
          </p:nvPr>
        </p:nvSpPr>
        <p:spPr/>
        <p:txBody>
          <a:bodyPr/>
          <a:lstStyle/>
          <a:p>
            <a:r>
              <a:rPr lang="en-US"/>
              <a:t>The Pastor Search Process</a:t>
            </a:r>
          </a:p>
        </p:txBody>
      </p:sp>
      <p:sp>
        <p:nvSpPr>
          <p:cNvPr id="7" name="Slide Number Placeholder 6">
            <a:extLst>
              <a:ext uri="{FF2B5EF4-FFF2-40B4-BE49-F238E27FC236}">
                <a16:creationId xmlns:a16="http://schemas.microsoft.com/office/drawing/2014/main" id="{8F2F4FC6-AD53-9742-8DBD-111DE4703CBC}"/>
              </a:ext>
            </a:extLst>
          </p:cNvPr>
          <p:cNvSpPr>
            <a:spLocks noGrp="1"/>
          </p:cNvSpPr>
          <p:nvPr>
            <p:ph type="sldNum" sz="quarter" idx="12"/>
          </p:nvPr>
        </p:nvSpPr>
        <p:spPr/>
        <p:txBody>
          <a:bodyPr/>
          <a:lstStyle/>
          <a:p>
            <a:fld id="{2E28FBA5-4998-FE42-BCA1-23EEEF29A458}" type="slidenum">
              <a:rPr lang="en-US" smtClean="0"/>
              <a:t>2</a:t>
            </a:fld>
            <a:endParaRPr lang="en-US"/>
          </a:p>
        </p:txBody>
      </p:sp>
      <p:sp>
        <p:nvSpPr>
          <p:cNvPr id="11" name="Right Arrow 10">
            <a:extLst>
              <a:ext uri="{FF2B5EF4-FFF2-40B4-BE49-F238E27FC236}">
                <a16:creationId xmlns:a16="http://schemas.microsoft.com/office/drawing/2014/main" id="{A6A2C0E7-22EB-854C-B31A-B5A4803F20F1}"/>
              </a:ext>
            </a:extLst>
          </p:cNvPr>
          <p:cNvSpPr/>
          <p:nvPr/>
        </p:nvSpPr>
        <p:spPr>
          <a:xfrm>
            <a:off x="4038600" y="5171090"/>
            <a:ext cx="1889234" cy="3573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a:extLst>
              <a:ext uri="{FF2B5EF4-FFF2-40B4-BE49-F238E27FC236}">
                <a16:creationId xmlns:a16="http://schemas.microsoft.com/office/drawing/2014/main" id="{59420498-89C8-CE47-8312-205ADBC85AA3}"/>
              </a:ext>
            </a:extLst>
          </p:cNvPr>
          <p:cNvSpPr/>
          <p:nvPr/>
        </p:nvSpPr>
        <p:spPr>
          <a:xfrm>
            <a:off x="4038600" y="2553374"/>
            <a:ext cx="1889234" cy="3573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5407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88689-3E57-7340-AAAA-B562297A3125}"/>
              </a:ext>
            </a:extLst>
          </p:cNvPr>
          <p:cNvSpPr>
            <a:spLocks noGrp="1"/>
          </p:cNvSpPr>
          <p:nvPr>
            <p:ph type="title"/>
          </p:nvPr>
        </p:nvSpPr>
        <p:spPr/>
        <p:txBody>
          <a:bodyPr/>
          <a:lstStyle/>
          <a:p>
            <a:r>
              <a:rPr lang="en-US" dirty="0"/>
              <a:t>Contacting the Candidate</a:t>
            </a:r>
          </a:p>
        </p:txBody>
      </p:sp>
      <p:sp>
        <p:nvSpPr>
          <p:cNvPr id="3" name="Content Placeholder 2">
            <a:extLst>
              <a:ext uri="{FF2B5EF4-FFF2-40B4-BE49-F238E27FC236}">
                <a16:creationId xmlns:a16="http://schemas.microsoft.com/office/drawing/2014/main" id="{B7641F32-AD01-054F-AC34-41173C69BA19}"/>
              </a:ext>
            </a:extLst>
          </p:cNvPr>
          <p:cNvSpPr>
            <a:spLocks noGrp="1"/>
          </p:cNvSpPr>
          <p:nvPr>
            <p:ph idx="1"/>
          </p:nvPr>
        </p:nvSpPr>
        <p:spPr>
          <a:xfrm>
            <a:off x="838200" y="2079171"/>
            <a:ext cx="10515600" cy="4097792"/>
          </a:xfrm>
        </p:spPr>
        <p:txBody>
          <a:bodyPr/>
          <a:lstStyle/>
          <a:p>
            <a:r>
              <a:rPr lang="en-US" b="1" i="1" dirty="0">
                <a:solidFill>
                  <a:srgbClr val="C00000"/>
                </a:solidFill>
              </a:rPr>
              <a:t>After checking references</a:t>
            </a:r>
            <a:r>
              <a:rPr lang="en-US" dirty="0">
                <a:solidFill>
                  <a:srgbClr val="C00000"/>
                </a:solidFill>
              </a:rPr>
              <a:t>, </a:t>
            </a:r>
            <a:r>
              <a:rPr lang="en-US" dirty="0"/>
              <a:t>the PNC may communicate with the candidate in a variety of ways:</a:t>
            </a:r>
          </a:p>
          <a:p>
            <a:pPr lvl="1"/>
            <a:r>
              <a:rPr lang="en-US" dirty="0"/>
              <a:t>Telephone conversations</a:t>
            </a:r>
          </a:p>
          <a:p>
            <a:pPr lvl="1"/>
            <a:r>
              <a:rPr lang="en-US" dirty="0"/>
              <a:t>Conference calls</a:t>
            </a:r>
          </a:p>
          <a:p>
            <a:pPr lvl="1"/>
            <a:r>
              <a:rPr lang="en-US" dirty="0"/>
              <a:t>Email and texts</a:t>
            </a:r>
          </a:p>
          <a:p>
            <a:pPr lvl="1"/>
            <a:r>
              <a:rPr lang="en-US" dirty="0"/>
              <a:t>Video Zoom conferences</a:t>
            </a:r>
          </a:p>
          <a:p>
            <a:pPr lvl="1"/>
            <a:r>
              <a:rPr lang="en-US" dirty="0"/>
              <a:t>Facetime</a:t>
            </a:r>
          </a:p>
          <a:p>
            <a:pPr lvl="1"/>
            <a:r>
              <a:rPr lang="en-US" dirty="0"/>
              <a:t>Going to visit the church where the pastor is serving, if serving a church, but with great care so as not to be recognized or jeopardize confidentiality!!!</a:t>
            </a:r>
          </a:p>
        </p:txBody>
      </p:sp>
      <p:sp>
        <p:nvSpPr>
          <p:cNvPr id="4" name="Date Placeholder 3">
            <a:extLst>
              <a:ext uri="{FF2B5EF4-FFF2-40B4-BE49-F238E27FC236}">
                <a16:creationId xmlns:a16="http://schemas.microsoft.com/office/drawing/2014/main" id="{FF0965DE-9407-234E-A103-2C3FEE4D7C4E}"/>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3C34E7A4-D58A-3240-AD94-7810758393FA}"/>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2542665C-71FB-114E-A2B4-2AB0BEEF14D7}"/>
              </a:ext>
            </a:extLst>
          </p:cNvPr>
          <p:cNvSpPr>
            <a:spLocks noGrp="1"/>
          </p:cNvSpPr>
          <p:nvPr>
            <p:ph type="sldNum" sz="quarter" idx="12"/>
          </p:nvPr>
        </p:nvSpPr>
        <p:spPr/>
        <p:txBody>
          <a:bodyPr/>
          <a:lstStyle/>
          <a:p>
            <a:fld id="{2E28FBA5-4998-FE42-BCA1-23EEEF29A458}" type="slidenum">
              <a:rPr lang="en-US" smtClean="0"/>
              <a:pPr/>
              <a:t>20</a:t>
            </a:fld>
            <a:endParaRPr lang="en-US" dirty="0"/>
          </a:p>
        </p:txBody>
      </p:sp>
    </p:spTree>
    <p:extLst>
      <p:ext uri="{BB962C8B-B14F-4D97-AF65-F5344CB8AC3E}">
        <p14:creationId xmlns:p14="http://schemas.microsoft.com/office/powerpoint/2010/main" val="3771703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9E5D8-62FE-1C4B-B5FE-68D928B8DE1C}"/>
              </a:ext>
            </a:extLst>
          </p:cNvPr>
          <p:cNvSpPr>
            <a:spLocks noGrp="1"/>
          </p:cNvSpPr>
          <p:nvPr>
            <p:ph type="title"/>
          </p:nvPr>
        </p:nvSpPr>
        <p:spPr/>
        <p:txBody>
          <a:bodyPr/>
          <a:lstStyle/>
          <a:p>
            <a:r>
              <a:rPr lang="en-US" dirty="0"/>
              <a:t>Conversations</a:t>
            </a:r>
          </a:p>
        </p:txBody>
      </p:sp>
      <p:sp>
        <p:nvSpPr>
          <p:cNvPr id="3" name="Content Placeholder 2">
            <a:extLst>
              <a:ext uri="{FF2B5EF4-FFF2-40B4-BE49-F238E27FC236}">
                <a16:creationId xmlns:a16="http://schemas.microsoft.com/office/drawing/2014/main" id="{DE93A58D-52F4-B04F-A4E6-FA57E743D324}"/>
              </a:ext>
            </a:extLst>
          </p:cNvPr>
          <p:cNvSpPr>
            <a:spLocks noGrp="1"/>
          </p:cNvSpPr>
          <p:nvPr>
            <p:ph idx="1"/>
          </p:nvPr>
        </p:nvSpPr>
        <p:spPr>
          <a:xfrm>
            <a:off x="838200" y="2340429"/>
            <a:ext cx="10515600" cy="3836534"/>
          </a:xfrm>
        </p:spPr>
        <p:txBody>
          <a:bodyPr/>
          <a:lstStyle/>
          <a:p>
            <a:pPr marL="0" indent="0" algn="ctr">
              <a:buNone/>
            </a:pPr>
            <a:r>
              <a:rPr lang="en-US" dirty="0"/>
              <a:t>Conversations may continue with all potential candidates</a:t>
            </a:r>
            <a:br>
              <a:rPr lang="en-US" dirty="0"/>
            </a:br>
            <a:r>
              <a:rPr lang="en-US" dirty="0"/>
              <a:t>as the list of those you are interested in is narrowed down.  But take care to focus on the two or three on the top of your list.</a:t>
            </a:r>
          </a:p>
          <a:p>
            <a:pPr marL="0" indent="0" algn="ctr">
              <a:buNone/>
            </a:pPr>
            <a:endParaRPr lang="en-US" dirty="0"/>
          </a:p>
          <a:p>
            <a:pPr marL="0" indent="0" algn="ctr">
              <a:buNone/>
            </a:pPr>
            <a:r>
              <a:rPr lang="en-US" dirty="0"/>
              <a:t>Check in regularly with those you are interested in </a:t>
            </a:r>
            <a:br>
              <a:rPr lang="en-US" dirty="0"/>
            </a:br>
            <a:r>
              <a:rPr lang="en-US" dirty="0"/>
              <a:t>to ensure they are still interested in YOU.</a:t>
            </a:r>
            <a:br>
              <a:rPr lang="en-US" dirty="0"/>
            </a:br>
            <a:r>
              <a:rPr lang="en-US" dirty="0"/>
              <a:t>While you are deliberating, </a:t>
            </a:r>
            <a:br>
              <a:rPr lang="en-US" dirty="0"/>
            </a:br>
            <a:r>
              <a:rPr lang="en-US" dirty="0"/>
              <a:t>pastors may be called by another church.</a:t>
            </a:r>
          </a:p>
        </p:txBody>
      </p:sp>
      <p:sp>
        <p:nvSpPr>
          <p:cNvPr id="4" name="Date Placeholder 3">
            <a:extLst>
              <a:ext uri="{FF2B5EF4-FFF2-40B4-BE49-F238E27FC236}">
                <a16:creationId xmlns:a16="http://schemas.microsoft.com/office/drawing/2014/main" id="{8443A2B7-6DDE-FE46-AAC9-3656C8F0B0FC}"/>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0033345C-1976-BD43-AB62-A1C8B52EDBA9}"/>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C54F025E-114B-5049-9304-C82ED62197AD}"/>
              </a:ext>
            </a:extLst>
          </p:cNvPr>
          <p:cNvSpPr>
            <a:spLocks noGrp="1"/>
          </p:cNvSpPr>
          <p:nvPr>
            <p:ph type="sldNum" sz="quarter" idx="12"/>
          </p:nvPr>
        </p:nvSpPr>
        <p:spPr/>
        <p:txBody>
          <a:bodyPr/>
          <a:lstStyle/>
          <a:p>
            <a:fld id="{2E28FBA5-4998-FE42-BCA1-23EEEF29A458}" type="slidenum">
              <a:rPr lang="en-US" smtClean="0"/>
              <a:pPr/>
              <a:t>21</a:t>
            </a:fld>
            <a:endParaRPr lang="en-US" dirty="0"/>
          </a:p>
        </p:txBody>
      </p:sp>
    </p:spTree>
    <p:extLst>
      <p:ext uri="{BB962C8B-B14F-4D97-AF65-F5344CB8AC3E}">
        <p14:creationId xmlns:p14="http://schemas.microsoft.com/office/powerpoint/2010/main" val="2765145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5BF9F-D691-A342-9683-5FB8486851F6}"/>
              </a:ext>
            </a:extLst>
          </p:cNvPr>
          <p:cNvSpPr>
            <a:spLocks noGrp="1"/>
          </p:cNvSpPr>
          <p:nvPr>
            <p:ph type="title"/>
          </p:nvPr>
        </p:nvSpPr>
        <p:spPr/>
        <p:txBody>
          <a:bodyPr/>
          <a:lstStyle/>
          <a:p>
            <a:r>
              <a:rPr lang="en-US" dirty="0"/>
              <a:t>What if the Candidate </a:t>
            </a:r>
            <a:br>
              <a:rPr lang="en-US" dirty="0"/>
            </a:br>
            <a:r>
              <a:rPr lang="en-US" dirty="0"/>
              <a:t>is not already ordained?</a:t>
            </a:r>
          </a:p>
        </p:txBody>
      </p:sp>
      <p:sp>
        <p:nvSpPr>
          <p:cNvPr id="3" name="Content Placeholder 2">
            <a:extLst>
              <a:ext uri="{FF2B5EF4-FFF2-40B4-BE49-F238E27FC236}">
                <a16:creationId xmlns:a16="http://schemas.microsoft.com/office/drawing/2014/main" id="{5FDBB689-384B-C543-A941-87CAAA98B275}"/>
              </a:ext>
            </a:extLst>
          </p:cNvPr>
          <p:cNvSpPr>
            <a:spLocks noGrp="1"/>
          </p:cNvSpPr>
          <p:nvPr>
            <p:ph idx="1"/>
          </p:nvPr>
        </p:nvSpPr>
        <p:spPr/>
        <p:txBody>
          <a:bodyPr/>
          <a:lstStyle/>
          <a:p>
            <a:pPr marL="0" indent="0" algn="ctr">
              <a:buNone/>
            </a:pPr>
            <a:endParaRPr lang="en-US" b="1" dirty="0">
              <a:solidFill>
                <a:srgbClr val="C00000"/>
              </a:solidFill>
            </a:endParaRPr>
          </a:p>
          <a:p>
            <a:pPr marL="0" indent="0" algn="ctr">
              <a:buNone/>
            </a:pPr>
            <a:r>
              <a:rPr lang="en-US" b="1" i="1" dirty="0">
                <a:solidFill>
                  <a:srgbClr val="C00000"/>
                </a:solidFill>
              </a:rPr>
              <a:t>If</a:t>
            </a:r>
            <a:r>
              <a:rPr lang="en-US" dirty="0"/>
              <a:t> the person being considered for your church </a:t>
            </a:r>
            <a:br>
              <a:rPr lang="en-US" dirty="0"/>
            </a:br>
            <a:r>
              <a:rPr lang="en-US" dirty="0"/>
              <a:t>is a </a:t>
            </a:r>
            <a:r>
              <a:rPr lang="en-US" i="1" dirty="0"/>
              <a:t>candidate for ordination </a:t>
            </a:r>
            <a:r>
              <a:rPr lang="en-US" dirty="0"/>
              <a:t>under care of a</a:t>
            </a:r>
            <a:br>
              <a:rPr lang="en-US" dirty="0"/>
            </a:br>
            <a:r>
              <a:rPr lang="en-US" b="1" dirty="0"/>
              <a:t>Preparation for Ministry Committee</a:t>
            </a:r>
            <a:r>
              <a:rPr lang="en-US" dirty="0"/>
              <a:t>, </a:t>
            </a:r>
            <a:br>
              <a:rPr lang="en-US" dirty="0"/>
            </a:br>
            <a:r>
              <a:rPr lang="en-US" dirty="0"/>
              <a:t>the COM will consult with that committee</a:t>
            </a:r>
          </a:p>
        </p:txBody>
      </p:sp>
      <p:sp>
        <p:nvSpPr>
          <p:cNvPr id="4" name="Date Placeholder 3">
            <a:extLst>
              <a:ext uri="{FF2B5EF4-FFF2-40B4-BE49-F238E27FC236}">
                <a16:creationId xmlns:a16="http://schemas.microsoft.com/office/drawing/2014/main" id="{ECCA9A84-30A5-F042-977D-1F535E5C5DFE}"/>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640FD097-3105-B848-850E-BD213D12FE1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0264ECE4-CCF4-BA4B-B25A-0246DF2A2AFD}"/>
              </a:ext>
            </a:extLst>
          </p:cNvPr>
          <p:cNvSpPr>
            <a:spLocks noGrp="1"/>
          </p:cNvSpPr>
          <p:nvPr>
            <p:ph type="sldNum" sz="quarter" idx="12"/>
          </p:nvPr>
        </p:nvSpPr>
        <p:spPr/>
        <p:txBody>
          <a:bodyPr/>
          <a:lstStyle/>
          <a:p>
            <a:fld id="{2E28FBA5-4998-FE42-BCA1-23EEEF29A458}" type="slidenum">
              <a:rPr lang="en-US" smtClean="0"/>
              <a:pPr/>
              <a:t>22</a:t>
            </a:fld>
            <a:endParaRPr lang="en-US" dirty="0"/>
          </a:p>
        </p:txBody>
      </p:sp>
    </p:spTree>
    <p:extLst>
      <p:ext uri="{BB962C8B-B14F-4D97-AF65-F5344CB8AC3E}">
        <p14:creationId xmlns:p14="http://schemas.microsoft.com/office/powerpoint/2010/main" val="1550584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43D2-399D-B746-A719-F48355872A82}"/>
              </a:ext>
            </a:extLst>
          </p:cNvPr>
          <p:cNvSpPr>
            <a:spLocks noGrp="1"/>
          </p:cNvSpPr>
          <p:nvPr>
            <p:ph type="title"/>
          </p:nvPr>
        </p:nvSpPr>
        <p:spPr>
          <a:xfrm>
            <a:off x="838200" y="376011"/>
            <a:ext cx="10515600" cy="1325563"/>
          </a:xfrm>
        </p:spPr>
        <p:txBody>
          <a:bodyPr/>
          <a:lstStyle/>
          <a:p>
            <a:r>
              <a:rPr lang="en-US" dirty="0"/>
              <a:t>Bringing a Candidate In</a:t>
            </a:r>
          </a:p>
        </p:txBody>
      </p:sp>
      <p:sp>
        <p:nvSpPr>
          <p:cNvPr id="3" name="Content Placeholder 2">
            <a:extLst>
              <a:ext uri="{FF2B5EF4-FFF2-40B4-BE49-F238E27FC236}">
                <a16:creationId xmlns:a16="http://schemas.microsoft.com/office/drawing/2014/main" id="{26878488-A867-814F-A7AE-5969EBD2C0B6}"/>
              </a:ext>
            </a:extLst>
          </p:cNvPr>
          <p:cNvSpPr>
            <a:spLocks noGrp="1"/>
          </p:cNvSpPr>
          <p:nvPr>
            <p:ph idx="1"/>
          </p:nvPr>
        </p:nvSpPr>
        <p:spPr>
          <a:xfrm>
            <a:off x="838200" y="2579913"/>
            <a:ext cx="10515600" cy="3597049"/>
          </a:xfrm>
        </p:spPr>
        <p:txBody>
          <a:bodyPr/>
          <a:lstStyle/>
          <a:p>
            <a:r>
              <a:rPr lang="en-US" dirty="0"/>
              <a:t>The candidate and family may be brought to the community after the General Presbyter or COM Moderator has visited with their Presbytery representative.</a:t>
            </a:r>
          </a:p>
          <a:p>
            <a:r>
              <a:rPr lang="en-US" dirty="0"/>
              <a:t>If the PNC is serious about a candidate, then an examination of that candidate by COM could be set up to occur during the candidate’s visit.  But an exam at this stage would only be needed if the candidate and PNC are working on finalizing a call.</a:t>
            </a:r>
          </a:p>
        </p:txBody>
      </p:sp>
      <p:sp>
        <p:nvSpPr>
          <p:cNvPr id="4" name="Date Placeholder 3">
            <a:extLst>
              <a:ext uri="{FF2B5EF4-FFF2-40B4-BE49-F238E27FC236}">
                <a16:creationId xmlns:a16="http://schemas.microsoft.com/office/drawing/2014/main" id="{7D342F78-EFD7-EB44-A67A-4C9FA98AD520}"/>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621F6198-6F71-EC44-AB7F-61FA1B7CF91E}"/>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0AE6A474-2FE3-404B-9217-FEF3B7AFE650}"/>
              </a:ext>
            </a:extLst>
          </p:cNvPr>
          <p:cNvSpPr>
            <a:spLocks noGrp="1"/>
          </p:cNvSpPr>
          <p:nvPr>
            <p:ph type="sldNum" sz="quarter" idx="12"/>
          </p:nvPr>
        </p:nvSpPr>
        <p:spPr/>
        <p:txBody>
          <a:bodyPr/>
          <a:lstStyle/>
          <a:p>
            <a:fld id="{2E28FBA5-4998-FE42-BCA1-23EEEF29A458}" type="slidenum">
              <a:rPr lang="en-US" smtClean="0"/>
              <a:pPr/>
              <a:t>23</a:t>
            </a:fld>
            <a:endParaRPr lang="en-US" dirty="0"/>
          </a:p>
        </p:txBody>
      </p:sp>
    </p:spTree>
    <p:extLst>
      <p:ext uri="{BB962C8B-B14F-4D97-AF65-F5344CB8AC3E}">
        <p14:creationId xmlns:p14="http://schemas.microsoft.com/office/powerpoint/2010/main" val="2383806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72877-A5C4-FA4F-8E6E-A3C15656AA87}"/>
              </a:ext>
            </a:extLst>
          </p:cNvPr>
          <p:cNvSpPr>
            <a:spLocks noGrp="1"/>
          </p:cNvSpPr>
          <p:nvPr>
            <p:ph type="title"/>
          </p:nvPr>
        </p:nvSpPr>
        <p:spPr/>
        <p:txBody>
          <a:bodyPr/>
          <a:lstStyle/>
          <a:p>
            <a:r>
              <a:rPr lang="en-US" dirty="0"/>
              <a:t>Face-to-Face Visit</a:t>
            </a:r>
          </a:p>
        </p:txBody>
      </p:sp>
      <p:sp>
        <p:nvSpPr>
          <p:cNvPr id="3" name="Content Placeholder 2">
            <a:extLst>
              <a:ext uri="{FF2B5EF4-FFF2-40B4-BE49-F238E27FC236}">
                <a16:creationId xmlns:a16="http://schemas.microsoft.com/office/drawing/2014/main" id="{9D2CF111-15A6-B04C-A60F-95D7837F9678}"/>
              </a:ext>
            </a:extLst>
          </p:cNvPr>
          <p:cNvSpPr>
            <a:spLocks noGrp="1"/>
          </p:cNvSpPr>
          <p:nvPr>
            <p:ph idx="1"/>
          </p:nvPr>
        </p:nvSpPr>
        <p:spPr>
          <a:xfrm>
            <a:off x="838200" y="2492829"/>
            <a:ext cx="10515600" cy="3684134"/>
          </a:xfrm>
        </p:spPr>
        <p:txBody>
          <a:bodyPr/>
          <a:lstStyle/>
          <a:p>
            <a:r>
              <a:rPr lang="en-US" dirty="0"/>
              <a:t>The PNC will meet with the candidate to</a:t>
            </a:r>
          </a:p>
          <a:p>
            <a:pPr lvl="1"/>
            <a:r>
              <a:rPr lang="en-US" dirty="0"/>
              <a:t>Show them the church</a:t>
            </a:r>
          </a:p>
          <a:p>
            <a:pPr lvl="1"/>
            <a:r>
              <a:rPr lang="en-US" dirty="0"/>
              <a:t>Show them around town/community</a:t>
            </a:r>
          </a:p>
          <a:p>
            <a:pPr lvl="2"/>
            <a:r>
              <a:rPr lang="en-US" dirty="0"/>
              <a:t>Schools, homes, places of interest</a:t>
            </a:r>
          </a:p>
          <a:p>
            <a:pPr lvl="1"/>
            <a:r>
              <a:rPr lang="en-US" dirty="0"/>
              <a:t>Have an in-depth conversation about the church and the call</a:t>
            </a:r>
          </a:p>
          <a:p>
            <a:pPr lvl="1"/>
            <a:r>
              <a:rPr lang="en-US" dirty="0"/>
              <a:t>Be careful about confidentiality!</a:t>
            </a:r>
          </a:p>
          <a:p>
            <a:pPr lvl="2"/>
            <a:r>
              <a:rPr lang="en-US" dirty="0"/>
              <a:t>Spouse may be invited</a:t>
            </a:r>
          </a:p>
        </p:txBody>
      </p:sp>
      <p:sp>
        <p:nvSpPr>
          <p:cNvPr id="4" name="Date Placeholder 3">
            <a:extLst>
              <a:ext uri="{FF2B5EF4-FFF2-40B4-BE49-F238E27FC236}">
                <a16:creationId xmlns:a16="http://schemas.microsoft.com/office/drawing/2014/main" id="{D26EF85F-DE5E-DE47-876C-CAAA75BBF03B}"/>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5D636314-B38B-6C4A-8751-B905573F703D}"/>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6B28B554-56DC-AE4D-A875-900C782EE202}"/>
              </a:ext>
            </a:extLst>
          </p:cNvPr>
          <p:cNvSpPr>
            <a:spLocks noGrp="1"/>
          </p:cNvSpPr>
          <p:nvPr>
            <p:ph type="sldNum" sz="quarter" idx="12"/>
          </p:nvPr>
        </p:nvSpPr>
        <p:spPr/>
        <p:txBody>
          <a:bodyPr/>
          <a:lstStyle/>
          <a:p>
            <a:fld id="{2E28FBA5-4998-FE42-BCA1-23EEEF29A458}" type="slidenum">
              <a:rPr lang="en-US" smtClean="0"/>
              <a:pPr/>
              <a:t>24</a:t>
            </a:fld>
            <a:endParaRPr lang="en-US" dirty="0"/>
          </a:p>
        </p:txBody>
      </p:sp>
    </p:spTree>
    <p:extLst>
      <p:ext uri="{BB962C8B-B14F-4D97-AF65-F5344CB8AC3E}">
        <p14:creationId xmlns:p14="http://schemas.microsoft.com/office/powerpoint/2010/main" val="1506702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F9C88-4AA5-4441-84B8-0374C139F093}"/>
              </a:ext>
            </a:extLst>
          </p:cNvPr>
          <p:cNvSpPr>
            <a:spLocks noGrp="1"/>
          </p:cNvSpPr>
          <p:nvPr>
            <p:ph type="title"/>
          </p:nvPr>
        </p:nvSpPr>
        <p:spPr/>
        <p:txBody>
          <a:bodyPr/>
          <a:lstStyle/>
          <a:p>
            <a:r>
              <a:rPr lang="en-US" dirty="0"/>
              <a:t>Examination of Candidate</a:t>
            </a:r>
          </a:p>
        </p:txBody>
      </p:sp>
      <p:sp>
        <p:nvSpPr>
          <p:cNvPr id="3" name="Content Placeholder 2">
            <a:extLst>
              <a:ext uri="{FF2B5EF4-FFF2-40B4-BE49-F238E27FC236}">
                <a16:creationId xmlns:a16="http://schemas.microsoft.com/office/drawing/2014/main" id="{CFDFF9F0-EC2B-B344-81FB-86C70CA6E81E}"/>
              </a:ext>
            </a:extLst>
          </p:cNvPr>
          <p:cNvSpPr>
            <a:spLocks noGrp="1"/>
          </p:cNvSpPr>
          <p:nvPr>
            <p:ph idx="1"/>
          </p:nvPr>
        </p:nvSpPr>
        <p:spPr/>
        <p:txBody>
          <a:bodyPr/>
          <a:lstStyle/>
          <a:p>
            <a:r>
              <a:rPr lang="en-US" dirty="0"/>
              <a:t>When a PNC wishes to extend a call, then the potential pastor is examined by the Examinations Subcommittee of the COM regarding</a:t>
            </a:r>
          </a:p>
          <a:p>
            <a:pPr lvl="1"/>
            <a:r>
              <a:rPr lang="en-US" dirty="0"/>
              <a:t>Their faith journey</a:t>
            </a:r>
          </a:p>
          <a:p>
            <a:pPr lvl="1"/>
            <a:r>
              <a:rPr lang="en-US" dirty="0"/>
              <a:t>Their “fit” with the church</a:t>
            </a:r>
          </a:p>
          <a:p>
            <a:pPr lvl="1"/>
            <a:r>
              <a:rPr lang="en-US" dirty="0"/>
              <a:t>The constitutional areas of examination:</a:t>
            </a:r>
          </a:p>
          <a:p>
            <a:pPr lvl="2"/>
            <a:r>
              <a:rPr lang="en-US" dirty="0"/>
              <a:t>Theology</a:t>
            </a:r>
          </a:p>
          <a:p>
            <a:pPr lvl="3"/>
            <a:r>
              <a:rPr lang="en-US" dirty="0"/>
              <a:t>Worship and Sacraments</a:t>
            </a:r>
          </a:p>
          <a:p>
            <a:pPr lvl="4"/>
            <a:r>
              <a:rPr lang="en-US" dirty="0"/>
              <a:t>Presbyterian Polity</a:t>
            </a:r>
          </a:p>
          <a:p>
            <a:pPr lvl="1"/>
            <a:r>
              <a:rPr lang="en-US" dirty="0"/>
              <a:t>Their connection and commitment to the PC(USA)</a:t>
            </a:r>
          </a:p>
        </p:txBody>
      </p:sp>
      <p:sp>
        <p:nvSpPr>
          <p:cNvPr id="4" name="Date Placeholder 3">
            <a:extLst>
              <a:ext uri="{FF2B5EF4-FFF2-40B4-BE49-F238E27FC236}">
                <a16:creationId xmlns:a16="http://schemas.microsoft.com/office/drawing/2014/main" id="{650B5051-CCE3-9043-BF99-DA3C8AD8DEF4}"/>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F3BBD4C2-35EA-2045-962F-400959AF00E5}"/>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C6F59376-937F-D944-B6C9-CEB0C3AEA93C}"/>
              </a:ext>
            </a:extLst>
          </p:cNvPr>
          <p:cNvSpPr>
            <a:spLocks noGrp="1"/>
          </p:cNvSpPr>
          <p:nvPr>
            <p:ph type="sldNum" sz="quarter" idx="12"/>
          </p:nvPr>
        </p:nvSpPr>
        <p:spPr/>
        <p:txBody>
          <a:bodyPr/>
          <a:lstStyle/>
          <a:p>
            <a:fld id="{2E28FBA5-4998-FE42-BCA1-23EEEF29A458}" type="slidenum">
              <a:rPr lang="en-US" smtClean="0"/>
              <a:pPr/>
              <a:t>25</a:t>
            </a:fld>
            <a:endParaRPr lang="en-US" dirty="0"/>
          </a:p>
        </p:txBody>
      </p:sp>
    </p:spTree>
    <p:extLst>
      <p:ext uri="{BB962C8B-B14F-4D97-AF65-F5344CB8AC3E}">
        <p14:creationId xmlns:p14="http://schemas.microsoft.com/office/powerpoint/2010/main" val="2515570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DB6B6-249B-204F-A922-436CEA541628}"/>
              </a:ext>
            </a:extLst>
          </p:cNvPr>
          <p:cNvSpPr>
            <a:spLocks noGrp="1"/>
          </p:cNvSpPr>
          <p:nvPr>
            <p:ph type="title"/>
          </p:nvPr>
        </p:nvSpPr>
        <p:spPr/>
        <p:txBody>
          <a:bodyPr/>
          <a:lstStyle/>
          <a:p>
            <a:r>
              <a:rPr lang="en-US" dirty="0"/>
              <a:t>Other Requirements for Potential Candidate</a:t>
            </a:r>
          </a:p>
        </p:txBody>
      </p:sp>
      <p:sp>
        <p:nvSpPr>
          <p:cNvPr id="3" name="Content Placeholder 2">
            <a:extLst>
              <a:ext uri="{FF2B5EF4-FFF2-40B4-BE49-F238E27FC236}">
                <a16:creationId xmlns:a16="http://schemas.microsoft.com/office/drawing/2014/main" id="{D18BA545-44A8-8841-955B-5E91052FDE99}"/>
              </a:ext>
            </a:extLst>
          </p:cNvPr>
          <p:cNvSpPr>
            <a:spLocks noGrp="1"/>
          </p:cNvSpPr>
          <p:nvPr>
            <p:ph idx="1"/>
          </p:nvPr>
        </p:nvSpPr>
        <p:spPr/>
        <p:txBody>
          <a:bodyPr/>
          <a:lstStyle/>
          <a:p>
            <a:r>
              <a:rPr lang="en-US" dirty="0"/>
              <a:t>A Pastor who is called by a congregation of the Presbytery of Arkansas must also:</a:t>
            </a:r>
          </a:p>
          <a:p>
            <a:endParaRPr lang="en-US" dirty="0"/>
          </a:p>
          <a:p>
            <a:endParaRPr lang="en-US" dirty="0"/>
          </a:p>
          <a:p>
            <a:pPr lvl="1"/>
            <a:r>
              <a:rPr lang="en-US" dirty="0"/>
              <a:t>Complete Background Check forms for the presbytery’s sexual misconduct polity</a:t>
            </a:r>
          </a:p>
          <a:p>
            <a:pPr lvl="1"/>
            <a:r>
              <a:rPr lang="en-US" dirty="0"/>
              <a:t>Submit a one-page Statement of Faith that is generally included in a Personal Information Form (PIF)</a:t>
            </a:r>
          </a:p>
        </p:txBody>
      </p:sp>
      <p:sp>
        <p:nvSpPr>
          <p:cNvPr id="4" name="Date Placeholder 3">
            <a:extLst>
              <a:ext uri="{FF2B5EF4-FFF2-40B4-BE49-F238E27FC236}">
                <a16:creationId xmlns:a16="http://schemas.microsoft.com/office/drawing/2014/main" id="{CF1FB242-5760-B24A-B50A-837B336DBC45}"/>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36E4EEA7-72D0-974C-8200-B4325099A045}"/>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8F4492D0-552E-1F43-A8AA-7E7363D6C0CE}"/>
              </a:ext>
            </a:extLst>
          </p:cNvPr>
          <p:cNvSpPr>
            <a:spLocks noGrp="1"/>
          </p:cNvSpPr>
          <p:nvPr>
            <p:ph type="sldNum" sz="quarter" idx="12"/>
          </p:nvPr>
        </p:nvSpPr>
        <p:spPr/>
        <p:txBody>
          <a:bodyPr/>
          <a:lstStyle/>
          <a:p>
            <a:fld id="{2E28FBA5-4998-FE42-BCA1-23EEEF29A458}" type="slidenum">
              <a:rPr lang="en-US" smtClean="0"/>
              <a:pPr/>
              <a:t>26</a:t>
            </a:fld>
            <a:endParaRPr lang="en-US" dirty="0"/>
          </a:p>
        </p:txBody>
      </p:sp>
    </p:spTree>
    <p:extLst>
      <p:ext uri="{BB962C8B-B14F-4D97-AF65-F5344CB8AC3E}">
        <p14:creationId xmlns:p14="http://schemas.microsoft.com/office/powerpoint/2010/main" val="25689267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44E0-392B-3A42-959E-9C77B5F0337B}"/>
              </a:ext>
            </a:extLst>
          </p:cNvPr>
          <p:cNvSpPr>
            <a:spLocks noGrp="1"/>
          </p:cNvSpPr>
          <p:nvPr>
            <p:ph type="title"/>
          </p:nvPr>
        </p:nvSpPr>
        <p:spPr/>
        <p:txBody>
          <a:bodyPr/>
          <a:lstStyle/>
          <a:p>
            <a:r>
              <a:rPr lang="en-US" dirty="0"/>
              <a:t>Decision Time</a:t>
            </a:r>
          </a:p>
        </p:txBody>
      </p:sp>
      <p:sp>
        <p:nvSpPr>
          <p:cNvPr id="3" name="Content Placeholder 2">
            <a:extLst>
              <a:ext uri="{FF2B5EF4-FFF2-40B4-BE49-F238E27FC236}">
                <a16:creationId xmlns:a16="http://schemas.microsoft.com/office/drawing/2014/main" id="{3A29A469-15E6-2842-B04B-C92C09E688F5}"/>
              </a:ext>
            </a:extLst>
          </p:cNvPr>
          <p:cNvSpPr>
            <a:spLocks noGrp="1"/>
          </p:cNvSpPr>
          <p:nvPr>
            <p:ph idx="1"/>
          </p:nvPr>
        </p:nvSpPr>
        <p:spPr/>
        <p:txBody>
          <a:bodyPr/>
          <a:lstStyle/>
          <a:p>
            <a:pPr marL="0" indent="0">
              <a:buNone/>
            </a:pPr>
            <a:r>
              <a:rPr lang="en-US" b="1" i="1" dirty="0">
                <a:solidFill>
                  <a:srgbClr val="C00000"/>
                </a:solidFill>
              </a:rPr>
              <a:t>IF</a:t>
            </a:r>
            <a:r>
              <a:rPr lang="en-US" dirty="0"/>
              <a:t> the COM Examinations Subcommittee sustains the examination,</a:t>
            </a:r>
            <a:br>
              <a:rPr lang="en-US" dirty="0"/>
            </a:br>
            <a:r>
              <a:rPr lang="en-US" dirty="0"/>
              <a:t>and</a:t>
            </a:r>
          </a:p>
          <a:p>
            <a:pPr marL="0" indent="0">
              <a:buNone/>
            </a:pPr>
            <a:r>
              <a:rPr lang="en-US" b="1" i="1" dirty="0">
                <a:solidFill>
                  <a:srgbClr val="C00000"/>
                </a:solidFill>
              </a:rPr>
              <a:t>IF</a:t>
            </a:r>
            <a:r>
              <a:rPr lang="en-US" dirty="0"/>
              <a:t> the PNC wishes to extend a call to the candidate</a:t>
            </a:r>
          </a:p>
          <a:p>
            <a:pPr marL="0" indent="0">
              <a:buNone/>
            </a:pPr>
            <a:r>
              <a:rPr lang="en-US" b="1" i="1" dirty="0">
                <a:solidFill>
                  <a:srgbClr val="C00000"/>
                </a:solidFill>
              </a:rPr>
              <a:t>THEN</a:t>
            </a:r>
            <a:r>
              <a:rPr lang="en-US" dirty="0"/>
              <a:t> the PNC communicates that desire to the candidate and, </a:t>
            </a:r>
            <a:br>
              <a:rPr lang="en-US" dirty="0"/>
            </a:br>
            <a:r>
              <a:rPr lang="en-US" dirty="0"/>
              <a:t>if the candidate also feels called, </a:t>
            </a:r>
            <a:br>
              <a:rPr lang="en-US" dirty="0"/>
            </a:br>
            <a:r>
              <a:rPr lang="en-US" dirty="0"/>
              <a:t>they work together on the terms of call</a:t>
            </a:r>
          </a:p>
          <a:p>
            <a:pPr marL="0" indent="0">
              <a:buNone/>
            </a:pPr>
            <a:r>
              <a:rPr lang="en-US" dirty="0"/>
              <a:t>	…..</a:t>
            </a:r>
            <a:r>
              <a:rPr lang="en-US" b="1" i="1" dirty="0">
                <a:solidFill>
                  <a:srgbClr val="C00000"/>
                </a:solidFill>
              </a:rPr>
              <a:t>THEN</a:t>
            </a:r>
            <a:r>
              <a:rPr lang="en-US" dirty="0"/>
              <a:t>…..</a:t>
            </a:r>
          </a:p>
        </p:txBody>
      </p:sp>
      <p:sp>
        <p:nvSpPr>
          <p:cNvPr id="4" name="Date Placeholder 3">
            <a:extLst>
              <a:ext uri="{FF2B5EF4-FFF2-40B4-BE49-F238E27FC236}">
                <a16:creationId xmlns:a16="http://schemas.microsoft.com/office/drawing/2014/main" id="{6E839ADB-A209-FB4C-AB50-1CF5999DA1B0}"/>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66C7B270-875D-904A-AFEE-9A5E1DFCCD6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421E0DE0-850C-F642-9CEA-180137C9A1E8}"/>
              </a:ext>
            </a:extLst>
          </p:cNvPr>
          <p:cNvSpPr>
            <a:spLocks noGrp="1"/>
          </p:cNvSpPr>
          <p:nvPr>
            <p:ph type="sldNum" sz="quarter" idx="12"/>
          </p:nvPr>
        </p:nvSpPr>
        <p:spPr/>
        <p:txBody>
          <a:bodyPr/>
          <a:lstStyle/>
          <a:p>
            <a:fld id="{2E28FBA5-4998-FE42-BCA1-23EEEF29A458}" type="slidenum">
              <a:rPr lang="en-US" smtClean="0"/>
              <a:pPr/>
              <a:t>27</a:t>
            </a:fld>
            <a:endParaRPr lang="en-US" dirty="0"/>
          </a:p>
        </p:txBody>
      </p:sp>
    </p:spTree>
    <p:extLst>
      <p:ext uri="{BB962C8B-B14F-4D97-AF65-F5344CB8AC3E}">
        <p14:creationId xmlns:p14="http://schemas.microsoft.com/office/powerpoint/2010/main" val="3689966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44E0-392B-3A42-959E-9C77B5F0337B}"/>
              </a:ext>
            </a:extLst>
          </p:cNvPr>
          <p:cNvSpPr>
            <a:spLocks noGrp="1"/>
          </p:cNvSpPr>
          <p:nvPr>
            <p:ph type="title"/>
          </p:nvPr>
        </p:nvSpPr>
        <p:spPr/>
        <p:txBody>
          <a:bodyPr/>
          <a:lstStyle/>
          <a:p>
            <a:r>
              <a:rPr lang="en-US" dirty="0"/>
              <a:t>Decision Time</a:t>
            </a:r>
          </a:p>
        </p:txBody>
      </p:sp>
      <p:sp>
        <p:nvSpPr>
          <p:cNvPr id="3" name="Content Placeholder 2">
            <a:extLst>
              <a:ext uri="{FF2B5EF4-FFF2-40B4-BE49-F238E27FC236}">
                <a16:creationId xmlns:a16="http://schemas.microsoft.com/office/drawing/2014/main" id="{3A29A469-15E6-2842-B04B-C92C09E688F5}"/>
              </a:ext>
            </a:extLst>
          </p:cNvPr>
          <p:cNvSpPr>
            <a:spLocks noGrp="1"/>
          </p:cNvSpPr>
          <p:nvPr>
            <p:ph idx="1"/>
          </p:nvPr>
        </p:nvSpPr>
        <p:spPr/>
        <p:txBody>
          <a:bodyPr/>
          <a:lstStyle/>
          <a:p>
            <a:pPr marL="0" indent="0">
              <a:buNone/>
            </a:pPr>
            <a:r>
              <a:rPr lang="en-US" b="1" i="1" dirty="0">
                <a:solidFill>
                  <a:srgbClr val="C00000"/>
                </a:solidFill>
              </a:rPr>
              <a:t>IF</a:t>
            </a:r>
            <a:r>
              <a:rPr lang="en-US" dirty="0"/>
              <a:t> the PNC and candidate agree that God is calling the pastor to this congregation</a:t>
            </a:r>
          </a:p>
          <a:p>
            <a:pPr marL="0" indent="0">
              <a:buNone/>
            </a:pPr>
            <a:r>
              <a:rPr lang="en-US" b="1" i="1" dirty="0">
                <a:solidFill>
                  <a:srgbClr val="C00000"/>
                </a:solidFill>
              </a:rPr>
              <a:t>THEN</a:t>
            </a:r>
            <a:r>
              <a:rPr lang="en-US" dirty="0"/>
              <a:t> the PNC submits to the COM the terms of all for approval…</a:t>
            </a:r>
          </a:p>
          <a:p>
            <a:pPr marL="0" indent="0">
              <a:buNone/>
            </a:pPr>
            <a:r>
              <a:rPr lang="en-US" b="1" i="1" dirty="0">
                <a:solidFill>
                  <a:srgbClr val="C00000"/>
                </a:solidFill>
              </a:rPr>
              <a:t>IF </a:t>
            </a:r>
            <a:r>
              <a:rPr lang="en-US" dirty="0"/>
              <a:t>the COM approves the terms of call</a:t>
            </a:r>
          </a:p>
          <a:p>
            <a:pPr marL="0" indent="0">
              <a:buNone/>
            </a:pPr>
            <a:r>
              <a:rPr lang="en-US" b="1" i="1" dirty="0">
                <a:solidFill>
                  <a:srgbClr val="C00000"/>
                </a:solidFill>
              </a:rPr>
              <a:t>THEN</a:t>
            </a:r>
            <a:r>
              <a:rPr lang="en-US" dirty="0"/>
              <a:t> the Session calls a congregational meeting to elect the Pastor</a:t>
            </a:r>
          </a:p>
          <a:p>
            <a:pPr marL="0" indent="0">
              <a:buNone/>
            </a:pPr>
            <a:r>
              <a:rPr lang="en-US" dirty="0"/>
              <a:t>	…..</a:t>
            </a:r>
            <a:r>
              <a:rPr lang="en-US" b="1" i="1" dirty="0">
                <a:solidFill>
                  <a:srgbClr val="C00000"/>
                </a:solidFill>
              </a:rPr>
              <a:t>THEN</a:t>
            </a:r>
            <a:r>
              <a:rPr lang="en-US" dirty="0"/>
              <a:t>…..</a:t>
            </a:r>
          </a:p>
        </p:txBody>
      </p:sp>
      <p:sp>
        <p:nvSpPr>
          <p:cNvPr id="4" name="Date Placeholder 3">
            <a:extLst>
              <a:ext uri="{FF2B5EF4-FFF2-40B4-BE49-F238E27FC236}">
                <a16:creationId xmlns:a16="http://schemas.microsoft.com/office/drawing/2014/main" id="{6E839ADB-A209-FB4C-AB50-1CF5999DA1B0}"/>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66C7B270-875D-904A-AFEE-9A5E1DFCCD6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421E0DE0-850C-F642-9CEA-180137C9A1E8}"/>
              </a:ext>
            </a:extLst>
          </p:cNvPr>
          <p:cNvSpPr>
            <a:spLocks noGrp="1"/>
          </p:cNvSpPr>
          <p:nvPr>
            <p:ph type="sldNum" sz="quarter" idx="12"/>
          </p:nvPr>
        </p:nvSpPr>
        <p:spPr/>
        <p:txBody>
          <a:bodyPr/>
          <a:lstStyle/>
          <a:p>
            <a:fld id="{2E28FBA5-4998-FE42-BCA1-23EEEF29A458}" type="slidenum">
              <a:rPr lang="en-US" smtClean="0"/>
              <a:pPr/>
              <a:t>28</a:t>
            </a:fld>
            <a:endParaRPr lang="en-US" dirty="0"/>
          </a:p>
        </p:txBody>
      </p:sp>
    </p:spTree>
    <p:extLst>
      <p:ext uri="{BB962C8B-B14F-4D97-AF65-F5344CB8AC3E}">
        <p14:creationId xmlns:p14="http://schemas.microsoft.com/office/powerpoint/2010/main" val="1778299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44E0-392B-3A42-959E-9C77B5F0337B}"/>
              </a:ext>
            </a:extLst>
          </p:cNvPr>
          <p:cNvSpPr>
            <a:spLocks noGrp="1"/>
          </p:cNvSpPr>
          <p:nvPr>
            <p:ph type="title"/>
          </p:nvPr>
        </p:nvSpPr>
        <p:spPr/>
        <p:txBody>
          <a:bodyPr/>
          <a:lstStyle/>
          <a:p>
            <a:r>
              <a:rPr lang="en-US" dirty="0"/>
              <a:t>Decision Time</a:t>
            </a:r>
          </a:p>
        </p:txBody>
      </p:sp>
      <p:sp>
        <p:nvSpPr>
          <p:cNvPr id="3" name="Content Placeholder 2">
            <a:extLst>
              <a:ext uri="{FF2B5EF4-FFF2-40B4-BE49-F238E27FC236}">
                <a16:creationId xmlns:a16="http://schemas.microsoft.com/office/drawing/2014/main" id="{3A29A469-15E6-2842-B04B-C92C09E688F5}"/>
              </a:ext>
            </a:extLst>
          </p:cNvPr>
          <p:cNvSpPr>
            <a:spLocks noGrp="1"/>
          </p:cNvSpPr>
          <p:nvPr>
            <p:ph idx="1"/>
          </p:nvPr>
        </p:nvSpPr>
        <p:spPr/>
        <p:txBody>
          <a:bodyPr/>
          <a:lstStyle/>
          <a:p>
            <a:pPr marL="0" indent="0">
              <a:buNone/>
            </a:pPr>
            <a:r>
              <a:rPr lang="en-US" b="1" i="1" dirty="0">
                <a:solidFill>
                  <a:srgbClr val="C00000"/>
                </a:solidFill>
              </a:rPr>
              <a:t>IF</a:t>
            </a:r>
            <a:r>
              <a:rPr lang="en-US" dirty="0"/>
              <a:t> the congregation elects the candidate to be their pastor</a:t>
            </a:r>
          </a:p>
          <a:p>
            <a:pPr marL="0" indent="0">
              <a:buNone/>
            </a:pPr>
            <a:r>
              <a:rPr lang="en-US" b="1" i="1" dirty="0">
                <a:solidFill>
                  <a:srgbClr val="C00000"/>
                </a:solidFill>
              </a:rPr>
              <a:t>THEN</a:t>
            </a:r>
            <a:r>
              <a:rPr lang="en-US" dirty="0"/>
              <a:t> </a:t>
            </a:r>
          </a:p>
          <a:p>
            <a:pPr marL="0" indent="0">
              <a:buNone/>
            </a:pPr>
            <a:r>
              <a:rPr lang="en-US" dirty="0"/>
              <a:t>the PNC works with the incoming Pastor to provide the COM with</a:t>
            </a:r>
          </a:p>
          <a:p>
            <a:pPr lvl="1"/>
            <a:r>
              <a:rPr lang="en-US" dirty="0"/>
              <a:t>Date and time for an Installation/Ordination service</a:t>
            </a:r>
          </a:p>
          <a:p>
            <a:pPr lvl="1"/>
            <a:r>
              <a:rPr lang="en-US" dirty="0"/>
              <a:t>Offering recipient</a:t>
            </a:r>
          </a:p>
          <a:p>
            <a:pPr lvl="1"/>
            <a:r>
              <a:rPr lang="en-US" dirty="0"/>
              <a:t>Names for members of an Administrative Commission to install/ordain</a:t>
            </a:r>
          </a:p>
          <a:p>
            <a:pPr lvl="2"/>
            <a:r>
              <a:rPr lang="en-US" dirty="0"/>
              <a:t>The Moderator of Presbytery moderates, and all members should be asked prior to their names being submitted</a:t>
            </a:r>
          </a:p>
        </p:txBody>
      </p:sp>
      <p:sp>
        <p:nvSpPr>
          <p:cNvPr id="4" name="Date Placeholder 3">
            <a:extLst>
              <a:ext uri="{FF2B5EF4-FFF2-40B4-BE49-F238E27FC236}">
                <a16:creationId xmlns:a16="http://schemas.microsoft.com/office/drawing/2014/main" id="{6E839ADB-A209-FB4C-AB50-1CF5999DA1B0}"/>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66C7B270-875D-904A-AFEE-9A5E1DFCCD6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421E0DE0-850C-F642-9CEA-180137C9A1E8}"/>
              </a:ext>
            </a:extLst>
          </p:cNvPr>
          <p:cNvSpPr>
            <a:spLocks noGrp="1"/>
          </p:cNvSpPr>
          <p:nvPr>
            <p:ph type="sldNum" sz="quarter" idx="12"/>
          </p:nvPr>
        </p:nvSpPr>
        <p:spPr/>
        <p:txBody>
          <a:bodyPr/>
          <a:lstStyle/>
          <a:p>
            <a:fld id="{2E28FBA5-4998-FE42-BCA1-23EEEF29A458}" type="slidenum">
              <a:rPr lang="en-US" smtClean="0"/>
              <a:pPr/>
              <a:t>29</a:t>
            </a:fld>
            <a:endParaRPr lang="en-US" dirty="0"/>
          </a:p>
        </p:txBody>
      </p:sp>
    </p:spTree>
    <p:extLst>
      <p:ext uri="{BB962C8B-B14F-4D97-AF65-F5344CB8AC3E}">
        <p14:creationId xmlns:p14="http://schemas.microsoft.com/office/powerpoint/2010/main" val="355474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35AD5-53D8-BD46-BAF8-8755B2A510BA}"/>
              </a:ext>
            </a:extLst>
          </p:cNvPr>
          <p:cNvSpPr>
            <a:spLocks noGrp="1"/>
          </p:cNvSpPr>
          <p:nvPr>
            <p:ph type="title"/>
          </p:nvPr>
        </p:nvSpPr>
        <p:spPr/>
        <p:txBody>
          <a:bodyPr/>
          <a:lstStyle/>
          <a:p>
            <a:pPr algn="ctr"/>
            <a:r>
              <a:rPr lang="en-US" dirty="0"/>
              <a:t>Helpful Acronyms</a:t>
            </a:r>
          </a:p>
        </p:txBody>
      </p:sp>
      <p:sp>
        <p:nvSpPr>
          <p:cNvPr id="3" name="Content Placeholder 2">
            <a:extLst>
              <a:ext uri="{FF2B5EF4-FFF2-40B4-BE49-F238E27FC236}">
                <a16:creationId xmlns:a16="http://schemas.microsoft.com/office/drawing/2014/main" id="{5344EBDD-4FEE-8847-83C7-2A14857B5BC2}"/>
              </a:ext>
            </a:extLst>
          </p:cNvPr>
          <p:cNvSpPr>
            <a:spLocks noGrp="1"/>
          </p:cNvSpPr>
          <p:nvPr>
            <p:ph idx="1"/>
          </p:nvPr>
        </p:nvSpPr>
        <p:spPr/>
        <p:txBody>
          <a:bodyPr/>
          <a:lstStyle/>
          <a:p>
            <a:r>
              <a:rPr lang="en-US" dirty="0"/>
              <a:t>PNC = Pastor Nominating Committee</a:t>
            </a:r>
          </a:p>
          <a:p>
            <a:endParaRPr lang="en-US" dirty="0"/>
          </a:p>
          <a:p>
            <a:r>
              <a:rPr lang="en-US" dirty="0"/>
              <a:t>COM = Committee on Ministry</a:t>
            </a:r>
          </a:p>
          <a:p>
            <a:endParaRPr lang="en-US" dirty="0"/>
          </a:p>
          <a:p>
            <a:r>
              <a:rPr lang="en-US" dirty="0"/>
              <a:t>MIF = Ministry Information Form</a:t>
            </a:r>
          </a:p>
          <a:p>
            <a:endParaRPr lang="en-US" dirty="0"/>
          </a:p>
          <a:p>
            <a:r>
              <a:rPr lang="en-US" dirty="0"/>
              <a:t>PIF = Personal Information Form</a:t>
            </a:r>
          </a:p>
        </p:txBody>
      </p:sp>
      <p:sp>
        <p:nvSpPr>
          <p:cNvPr id="4" name="Date Placeholder 3">
            <a:extLst>
              <a:ext uri="{FF2B5EF4-FFF2-40B4-BE49-F238E27FC236}">
                <a16:creationId xmlns:a16="http://schemas.microsoft.com/office/drawing/2014/main" id="{FF89712F-AB14-264D-B512-91CD94DF0859}"/>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0A4447F0-FB1C-5643-8550-0977937F6E67}"/>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A701F0C2-3DD0-A648-8A4E-98CE5C46324A}"/>
              </a:ext>
            </a:extLst>
          </p:cNvPr>
          <p:cNvSpPr>
            <a:spLocks noGrp="1"/>
          </p:cNvSpPr>
          <p:nvPr>
            <p:ph type="sldNum" sz="quarter" idx="12"/>
          </p:nvPr>
        </p:nvSpPr>
        <p:spPr/>
        <p:txBody>
          <a:bodyPr/>
          <a:lstStyle/>
          <a:p>
            <a:fld id="{2E28FBA5-4998-FE42-BCA1-23EEEF29A458}" type="slidenum">
              <a:rPr lang="en-US" smtClean="0"/>
              <a:t>3</a:t>
            </a:fld>
            <a:endParaRPr lang="en-US"/>
          </a:p>
        </p:txBody>
      </p:sp>
    </p:spTree>
    <p:extLst>
      <p:ext uri="{BB962C8B-B14F-4D97-AF65-F5344CB8AC3E}">
        <p14:creationId xmlns:p14="http://schemas.microsoft.com/office/powerpoint/2010/main" val="14934443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8F212-DA78-624F-A194-8752402A1B22}"/>
              </a:ext>
            </a:extLst>
          </p:cNvPr>
          <p:cNvSpPr>
            <a:spLocks noGrp="1"/>
          </p:cNvSpPr>
          <p:nvPr>
            <p:ph type="title"/>
          </p:nvPr>
        </p:nvSpPr>
        <p:spPr/>
        <p:txBody>
          <a:bodyPr/>
          <a:lstStyle/>
          <a:p>
            <a:r>
              <a:rPr lang="en-US" dirty="0"/>
              <a:t>Then at the next presbytery meeting, </a:t>
            </a:r>
            <a:br>
              <a:rPr lang="en-US" dirty="0"/>
            </a:br>
            <a:r>
              <a:rPr lang="en-US" dirty="0"/>
              <a:t>COM will recommend</a:t>
            </a:r>
          </a:p>
        </p:txBody>
      </p:sp>
      <p:sp>
        <p:nvSpPr>
          <p:cNvPr id="3" name="Content Placeholder 2">
            <a:extLst>
              <a:ext uri="{FF2B5EF4-FFF2-40B4-BE49-F238E27FC236}">
                <a16:creationId xmlns:a16="http://schemas.microsoft.com/office/drawing/2014/main" id="{7183F340-9E8A-714A-B6C2-3AE3E50DF3F6}"/>
              </a:ext>
            </a:extLst>
          </p:cNvPr>
          <p:cNvSpPr>
            <a:spLocks noGrp="1"/>
          </p:cNvSpPr>
          <p:nvPr>
            <p:ph idx="1"/>
          </p:nvPr>
        </p:nvSpPr>
        <p:spPr/>
        <p:txBody>
          <a:bodyPr/>
          <a:lstStyle/>
          <a:p>
            <a:r>
              <a:rPr lang="en-US" dirty="0"/>
              <a:t>…that the Presbytery approve the pastor for membership in the presbytery</a:t>
            </a:r>
          </a:p>
          <a:p>
            <a:r>
              <a:rPr lang="en-US" dirty="0"/>
              <a:t>…that the information concerning the Administrative Commission and worship service to install/ordain be approved</a:t>
            </a:r>
          </a:p>
        </p:txBody>
      </p:sp>
      <p:sp>
        <p:nvSpPr>
          <p:cNvPr id="4" name="Date Placeholder 3">
            <a:extLst>
              <a:ext uri="{FF2B5EF4-FFF2-40B4-BE49-F238E27FC236}">
                <a16:creationId xmlns:a16="http://schemas.microsoft.com/office/drawing/2014/main" id="{57F1C98D-EA07-AD4A-8D71-334256B1D84F}"/>
              </a:ext>
            </a:extLst>
          </p:cNvPr>
          <p:cNvSpPr>
            <a:spLocks noGrp="1"/>
          </p:cNvSpPr>
          <p:nvPr>
            <p:ph type="dt" sz="half" idx="10"/>
          </p:nvPr>
        </p:nvSpPr>
        <p:spPr/>
        <p:txBody>
          <a:bodyPr/>
          <a:lstStyle/>
          <a:p>
            <a:pPr algn="ctr"/>
            <a:r>
              <a:rPr lang="en-US"/>
              <a:t>2022</a:t>
            </a:r>
            <a:endParaRPr lang="en-US" dirty="0"/>
          </a:p>
        </p:txBody>
      </p:sp>
      <p:sp>
        <p:nvSpPr>
          <p:cNvPr id="5" name="Footer Placeholder 4">
            <a:extLst>
              <a:ext uri="{FF2B5EF4-FFF2-40B4-BE49-F238E27FC236}">
                <a16:creationId xmlns:a16="http://schemas.microsoft.com/office/drawing/2014/main" id="{7DAD87A8-0C4B-F347-AC82-3E48E310CCC1}"/>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33AC427C-F814-6441-BE53-0FCAA8456F05}"/>
              </a:ext>
            </a:extLst>
          </p:cNvPr>
          <p:cNvSpPr>
            <a:spLocks noGrp="1"/>
          </p:cNvSpPr>
          <p:nvPr>
            <p:ph type="sldNum" sz="quarter" idx="12"/>
          </p:nvPr>
        </p:nvSpPr>
        <p:spPr/>
        <p:txBody>
          <a:bodyPr/>
          <a:lstStyle/>
          <a:p>
            <a:fld id="{2E28FBA5-4998-FE42-BCA1-23EEEF29A458}" type="slidenum">
              <a:rPr lang="en-US" smtClean="0"/>
              <a:pPr/>
              <a:t>30</a:t>
            </a:fld>
            <a:endParaRPr lang="en-US" dirty="0"/>
          </a:p>
        </p:txBody>
      </p:sp>
    </p:spTree>
    <p:extLst>
      <p:ext uri="{BB962C8B-B14F-4D97-AF65-F5344CB8AC3E}">
        <p14:creationId xmlns:p14="http://schemas.microsoft.com/office/powerpoint/2010/main" val="9711601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5E09C-E8B3-904B-AFB0-85F794012656}"/>
              </a:ext>
            </a:extLst>
          </p:cNvPr>
          <p:cNvSpPr>
            <a:spLocks noGrp="1"/>
          </p:cNvSpPr>
          <p:nvPr>
            <p:ph type="title"/>
          </p:nvPr>
        </p:nvSpPr>
        <p:spPr/>
        <p:txBody>
          <a:bodyPr/>
          <a:lstStyle/>
          <a:p>
            <a:r>
              <a:rPr lang="en-US" dirty="0"/>
              <a:t>Presbytery’s COM is here to help</a:t>
            </a:r>
          </a:p>
        </p:txBody>
      </p:sp>
      <p:sp>
        <p:nvSpPr>
          <p:cNvPr id="3" name="Text Placeholder 2">
            <a:extLst>
              <a:ext uri="{FF2B5EF4-FFF2-40B4-BE49-F238E27FC236}">
                <a16:creationId xmlns:a16="http://schemas.microsoft.com/office/drawing/2014/main" id="{27635636-81AC-A542-A75F-6F05DAB63CA0}"/>
              </a:ext>
            </a:extLst>
          </p:cNvPr>
          <p:cNvSpPr>
            <a:spLocks noGrp="1"/>
          </p:cNvSpPr>
          <p:nvPr>
            <p:ph type="body" idx="1"/>
          </p:nvPr>
        </p:nvSpPr>
        <p:spPr/>
        <p:txBody>
          <a:bodyPr/>
          <a:lstStyle/>
          <a:p>
            <a:pPr algn="ctr"/>
            <a:r>
              <a:rPr lang="en-US" dirty="0">
                <a:solidFill>
                  <a:schemeClr val="tx1"/>
                </a:solidFill>
              </a:rPr>
              <a:t>…and we are with you and your congregation </a:t>
            </a:r>
            <a:br>
              <a:rPr lang="en-US">
                <a:solidFill>
                  <a:schemeClr val="tx1"/>
                </a:solidFill>
              </a:rPr>
            </a:br>
            <a:r>
              <a:rPr lang="en-US">
                <a:solidFill>
                  <a:schemeClr val="tx1"/>
                </a:solidFill>
              </a:rPr>
              <a:t>as </a:t>
            </a:r>
            <a:r>
              <a:rPr lang="en-US" dirty="0">
                <a:solidFill>
                  <a:schemeClr val="tx1"/>
                </a:solidFill>
              </a:rPr>
              <a:t>you go through this process</a:t>
            </a:r>
          </a:p>
        </p:txBody>
      </p:sp>
      <p:sp>
        <p:nvSpPr>
          <p:cNvPr id="4" name="Date Placeholder 3">
            <a:extLst>
              <a:ext uri="{FF2B5EF4-FFF2-40B4-BE49-F238E27FC236}">
                <a16:creationId xmlns:a16="http://schemas.microsoft.com/office/drawing/2014/main" id="{1630AF22-11FA-3647-8C66-84E03C7696A9}"/>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15583429-55C7-9A4B-BB0E-6E938EB043E2}"/>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805364B7-DDB6-5945-ADA3-5077BA7116DB}"/>
              </a:ext>
            </a:extLst>
          </p:cNvPr>
          <p:cNvSpPr>
            <a:spLocks noGrp="1"/>
          </p:cNvSpPr>
          <p:nvPr>
            <p:ph type="sldNum" sz="quarter" idx="12"/>
          </p:nvPr>
        </p:nvSpPr>
        <p:spPr/>
        <p:txBody>
          <a:bodyPr/>
          <a:lstStyle/>
          <a:p>
            <a:fld id="{2E28FBA5-4998-FE42-BCA1-23EEEF29A458}" type="slidenum">
              <a:rPr lang="en-US" smtClean="0"/>
              <a:t>31</a:t>
            </a:fld>
            <a:endParaRPr lang="en-US"/>
          </a:p>
        </p:txBody>
      </p:sp>
    </p:spTree>
    <p:extLst>
      <p:ext uri="{BB962C8B-B14F-4D97-AF65-F5344CB8AC3E}">
        <p14:creationId xmlns:p14="http://schemas.microsoft.com/office/powerpoint/2010/main" val="2080292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A3055-36B6-384F-8663-044915C3EC96}"/>
              </a:ext>
            </a:extLst>
          </p:cNvPr>
          <p:cNvSpPr>
            <a:spLocks noGrp="1"/>
          </p:cNvSpPr>
          <p:nvPr>
            <p:ph type="title"/>
          </p:nvPr>
        </p:nvSpPr>
        <p:spPr/>
        <p:txBody>
          <a:bodyPr/>
          <a:lstStyle/>
          <a:p>
            <a:pPr algn="ctr"/>
            <a:r>
              <a:rPr lang="en-US" dirty="0"/>
              <a:t>Beginnings – </a:t>
            </a:r>
            <a:br>
              <a:rPr lang="en-US" dirty="0"/>
            </a:br>
            <a:r>
              <a:rPr lang="en-US" dirty="0"/>
              <a:t>ending a current call</a:t>
            </a:r>
          </a:p>
        </p:txBody>
      </p:sp>
      <p:sp>
        <p:nvSpPr>
          <p:cNvPr id="3" name="Content Placeholder 2">
            <a:extLst>
              <a:ext uri="{FF2B5EF4-FFF2-40B4-BE49-F238E27FC236}">
                <a16:creationId xmlns:a16="http://schemas.microsoft.com/office/drawing/2014/main" id="{5C35D921-79C1-9543-A583-D589F9E90FA5}"/>
              </a:ext>
            </a:extLst>
          </p:cNvPr>
          <p:cNvSpPr>
            <a:spLocks noGrp="1"/>
          </p:cNvSpPr>
          <p:nvPr>
            <p:ph idx="1"/>
          </p:nvPr>
        </p:nvSpPr>
        <p:spPr/>
        <p:txBody>
          <a:bodyPr>
            <a:normAutofit/>
          </a:bodyPr>
          <a:lstStyle/>
          <a:p>
            <a:r>
              <a:rPr lang="en-US" dirty="0"/>
              <a:t>FIRST – </a:t>
            </a:r>
            <a:br>
              <a:rPr lang="en-US" dirty="0"/>
            </a:br>
            <a:r>
              <a:rPr lang="en-US" dirty="0"/>
              <a:t>the decision is made that the pastoral call between the church and the current pastor is ending, and that decision must be communicated to the General Presbyter or the Committee on Ministry of the Presbytery of Arkansas, either through the liaison or Moderator.</a:t>
            </a:r>
          </a:p>
          <a:p>
            <a:r>
              <a:rPr lang="en-US" dirty="0"/>
              <a:t>THEN – the COM liaison will work with </a:t>
            </a:r>
            <a:br>
              <a:rPr lang="en-US" dirty="0"/>
            </a:br>
            <a:r>
              <a:rPr lang="en-US" dirty="0"/>
              <a:t>	The Session, </a:t>
            </a:r>
            <a:br>
              <a:rPr lang="en-US" dirty="0"/>
            </a:br>
            <a:r>
              <a:rPr lang="en-US" dirty="0"/>
              <a:t>	The congregation,</a:t>
            </a:r>
            <a:br>
              <a:rPr lang="en-US" dirty="0"/>
            </a:br>
            <a:r>
              <a:rPr lang="en-US" dirty="0"/>
              <a:t>	and especially the PNC, if and when one is elected</a:t>
            </a:r>
          </a:p>
        </p:txBody>
      </p:sp>
      <p:sp>
        <p:nvSpPr>
          <p:cNvPr id="4" name="Date Placeholder 3">
            <a:extLst>
              <a:ext uri="{FF2B5EF4-FFF2-40B4-BE49-F238E27FC236}">
                <a16:creationId xmlns:a16="http://schemas.microsoft.com/office/drawing/2014/main" id="{A8D1BAE1-E7AB-9C45-9578-AAE404410D05}"/>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5647AF50-19D8-6549-B20C-DFC8F19B7B56}"/>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5674A76C-7BBB-944C-9787-3C3AA02D07F1}"/>
              </a:ext>
            </a:extLst>
          </p:cNvPr>
          <p:cNvSpPr>
            <a:spLocks noGrp="1"/>
          </p:cNvSpPr>
          <p:nvPr>
            <p:ph type="sldNum" sz="quarter" idx="12"/>
          </p:nvPr>
        </p:nvSpPr>
        <p:spPr/>
        <p:txBody>
          <a:bodyPr/>
          <a:lstStyle/>
          <a:p>
            <a:fld id="{2E28FBA5-4998-FE42-BCA1-23EEEF29A458}" type="slidenum">
              <a:rPr lang="en-US" smtClean="0"/>
              <a:t>4</a:t>
            </a:fld>
            <a:endParaRPr lang="en-US"/>
          </a:p>
        </p:txBody>
      </p:sp>
    </p:spTree>
    <p:extLst>
      <p:ext uri="{BB962C8B-B14F-4D97-AF65-F5344CB8AC3E}">
        <p14:creationId xmlns:p14="http://schemas.microsoft.com/office/powerpoint/2010/main" val="321226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16F4D-8790-CB49-B997-4AC20E78F1DB}"/>
              </a:ext>
            </a:extLst>
          </p:cNvPr>
          <p:cNvSpPr>
            <a:spLocks noGrp="1"/>
          </p:cNvSpPr>
          <p:nvPr>
            <p:ph type="title"/>
          </p:nvPr>
        </p:nvSpPr>
        <p:spPr/>
        <p:txBody>
          <a:bodyPr/>
          <a:lstStyle/>
          <a:p>
            <a:r>
              <a:rPr lang="en-US" dirty="0"/>
              <a:t>Beginnings – </a:t>
            </a:r>
            <a:br>
              <a:rPr lang="en-US" dirty="0"/>
            </a:br>
            <a:r>
              <a:rPr lang="en-US" dirty="0"/>
              <a:t>Exit Interviews and Final Worship </a:t>
            </a:r>
          </a:p>
        </p:txBody>
      </p:sp>
      <p:sp>
        <p:nvSpPr>
          <p:cNvPr id="3" name="Content Placeholder 2">
            <a:extLst>
              <a:ext uri="{FF2B5EF4-FFF2-40B4-BE49-F238E27FC236}">
                <a16:creationId xmlns:a16="http://schemas.microsoft.com/office/drawing/2014/main" id="{84FC722D-3768-C14F-AA98-207B435A3551}"/>
              </a:ext>
            </a:extLst>
          </p:cNvPr>
          <p:cNvSpPr>
            <a:spLocks noGrp="1"/>
          </p:cNvSpPr>
          <p:nvPr>
            <p:ph idx="1"/>
          </p:nvPr>
        </p:nvSpPr>
        <p:spPr/>
        <p:txBody>
          <a:bodyPr/>
          <a:lstStyle/>
          <a:p>
            <a:r>
              <a:rPr lang="en-US" dirty="0"/>
              <a:t>The liaison will conduct an exit interview with the departing pastor</a:t>
            </a:r>
          </a:p>
          <a:p>
            <a:endParaRPr lang="en-US" dirty="0"/>
          </a:p>
          <a:p>
            <a:r>
              <a:rPr lang="en-US" dirty="0"/>
              <a:t>The COM liaison, or a representative of the COM, will attend the last worship service of the pastor and declare the pulpit vacant.</a:t>
            </a:r>
          </a:p>
          <a:p>
            <a:endParaRPr lang="en-US" dirty="0"/>
          </a:p>
          <a:p>
            <a:pPr marL="0" indent="0">
              <a:buNone/>
            </a:pPr>
            <a:r>
              <a:rPr lang="en-US" dirty="0"/>
              <a:t>. . . and . . . There’s more!</a:t>
            </a:r>
          </a:p>
        </p:txBody>
      </p:sp>
      <p:sp>
        <p:nvSpPr>
          <p:cNvPr id="4" name="Date Placeholder 3">
            <a:extLst>
              <a:ext uri="{FF2B5EF4-FFF2-40B4-BE49-F238E27FC236}">
                <a16:creationId xmlns:a16="http://schemas.microsoft.com/office/drawing/2014/main" id="{DA9A08A5-7829-7045-AF6E-E8C28D961AA7}"/>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D4FC4464-FD92-B246-9BEB-740853F23AD2}"/>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DC6BDE8D-1164-0B4F-9E96-891A169BCA1B}"/>
              </a:ext>
            </a:extLst>
          </p:cNvPr>
          <p:cNvSpPr>
            <a:spLocks noGrp="1"/>
          </p:cNvSpPr>
          <p:nvPr>
            <p:ph type="sldNum" sz="quarter" idx="12"/>
          </p:nvPr>
        </p:nvSpPr>
        <p:spPr/>
        <p:txBody>
          <a:bodyPr/>
          <a:lstStyle/>
          <a:p>
            <a:fld id="{2E28FBA5-4998-FE42-BCA1-23EEEF29A458}" type="slidenum">
              <a:rPr lang="en-US" smtClean="0"/>
              <a:t>5</a:t>
            </a:fld>
            <a:endParaRPr lang="en-US"/>
          </a:p>
        </p:txBody>
      </p:sp>
    </p:spTree>
    <p:extLst>
      <p:ext uri="{BB962C8B-B14F-4D97-AF65-F5344CB8AC3E}">
        <p14:creationId xmlns:p14="http://schemas.microsoft.com/office/powerpoint/2010/main" val="2009579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B05BE-056F-3F46-A1B9-5DEA2EB998C9}"/>
              </a:ext>
            </a:extLst>
          </p:cNvPr>
          <p:cNvSpPr>
            <a:spLocks noGrp="1"/>
          </p:cNvSpPr>
          <p:nvPr>
            <p:ph type="title"/>
          </p:nvPr>
        </p:nvSpPr>
        <p:spPr/>
        <p:txBody>
          <a:bodyPr/>
          <a:lstStyle/>
          <a:p>
            <a:r>
              <a:rPr lang="en-US" dirty="0"/>
              <a:t>Beginnings – </a:t>
            </a:r>
            <a:br>
              <a:rPr lang="en-US" dirty="0"/>
            </a:br>
            <a:r>
              <a:rPr lang="en-US" dirty="0"/>
              <a:t>Initial Meeting with the Session</a:t>
            </a:r>
          </a:p>
        </p:txBody>
      </p:sp>
      <p:sp>
        <p:nvSpPr>
          <p:cNvPr id="3" name="Content Placeholder 2">
            <a:extLst>
              <a:ext uri="{FF2B5EF4-FFF2-40B4-BE49-F238E27FC236}">
                <a16:creationId xmlns:a16="http://schemas.microsoft.com/office/drawing/2014/main" id="{D0FE9612-B834-0641-8610-B6C9F30A2558}"/>
              </a:ext>
            </a:extLst>
          </p:cNvPr>
          <p:cNvSpPr>
            <a:spLocks noGrp="1"/>
          </p:cNvSpPr>
          <p:nvPr>
            <p:ph idx="1"/>
          </p:nvPr>
        </p:nvSpPr>
        <p:spPr/>
        <p:txBody>
          <a:bodyPr/>
          <a:lstStyle/>
          <a:p>
            <a:r>
              <a:rPr lang="en-US" dirty="0"/>
              <a:t>The Liaison(s) will then meet with the Session to</a:t>
            </a:r>
          </a:p>
          <a:p>
            <a:pPr lvl="1"/>
            <a:r>
              <a:rPr lang="en-US" dirty="0"/>
              <a:t>Explain the call/search process</a:t>
            </a:r>
          </a:p>
          <a:p>
            <a:pPr lvl="1"/>
            <a:r>
              <a:rPr lang="en-US" dirty="0"/>
              <a:t>Explain the role of the Session, PNC, and COM</a:t>
            </a:r>
          </a:p>
          <a:p>
            <a:pPr lvl="1"/>
            <a:r>
              <a:rPr lang="en-US" dirty="0"/>
              <a:t>Explain nomination and election of a PNC, if and when one is elected</a:t>
            </a:r>
          </a:p>
          <a:p>
            <a:pPr lvl="1"/>
            <a:r>
              <a:rPr lang="en-US" dirty="0"/>
              <a:t>Discuss the possibility of a Transitional Pastor or other temporary pastoral leadership</a:t>
            </a:r>
          </a:p>
          <a:p>
            <a:pPr lvl="1"/>
            <a:r>
              <a:rPr lang="en-US" dirty="0"/>
              <a:t>Discuss the possible need for a mission study</a:t>
            </a:r>
          </a:p>
          <a:p>
            <a:pPr lvl="1"/>
            <a:r>
              <a:rPr lang="en-US" dirty="0"/>
              <a:t>Discuss setting a budget for the PNC if and when one is elected</a:t>
            </a:r>
          </a:p>
          <a:p>
            <a:pPr lvl="1"/>
            <a:r>
              <a:rPr lang="en-US" dirty="0"/>
              <a:t>Discuss and determine the range of salary for the new pastor</a:t>
            </a:r>
          </a:p>
        </p:txBody>
      </p:sp>
      <p:sp>
        <p:nvSpPr>
          <p:cNvPr id="4" name="Date Placeholder 3">
            <a:extLst>
              <a:ext uri="{FF2B5EF4-FFF2-40B4-BE49-F238E27FC236}">
                <a16:creationId xmlns:a16="http://schemas.microsoft.com/office/drawing/2014/main" id="{FB57DF3B-45BA-7649-A9AA-1F39B605CEDA}"/>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D2479B20-B147-234A-AE68-1AAE1CA2F268}"/>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C748DF13-140C-5A47-B45A-52355868D955}"/>
              </a:ext>
            </a:extLst>
          </p:cNvPr>
          <p:cNvSpPr>
            <a:spLocks noGrp="1"/>
          </p:cNvSpPr>
          <p:nvPr>
            <p:ph type="sldNum" sz="quarter" idx="12"/>
          </p:nvPr>
        </p:nvSpPr>
        <p:spPr/>
        <p:txBody>
          <a:bodyPr/>
          <a:lstStyle/>
          <a:p>
            <a:fld id="{2E28FBA5-4998-FE42-BCA1-23EEEF29A458}" type="slidenum">
              <a:rPr lang="en-US" smtClean="0"/>
              <a:t>6</a:t>
            </a:fld>
            <a:endParaRPr lang="en-US"/>
          </a:p>
        </p:txBody>
      </p:sp>
    </p:spTree>
    <p:extLst>
      <p:ext uri="{BB962C8B-B14F-4D97-AF65-F5344CB8AC3E}">
        <p14:creationId xmlns:p14="http://schemas.microsoft.com/office/powerpoint/2010/main" val="3529758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C76B2-63F0-364A-AD05-4215B6B3344E}"/>
              </a:ext>
            </a:extLst>
          </p:cNvPr>
          <p:cNvSpPr>
            <a:spLocks noGrp="1"/>
          </p:cNvSpPr>
          <p:nvPr>
            <p:ph type="title"/>
          </p:nvPr>
        </p:nvSpPr>
        <p:spPr/>
        <p:txBody>
          <a:bodyPr/>
          <a:lstStyle/>
          <a:p>
            <a:r>
              <a:rPr lang="en-US" dirty="0"/>
              <a:t>Beginnings – </a:t>
            </a:r>
            <a:br>
              <a:rPr lang="en-US" dirty="0"/>
            </a:br>
            <a:r>
              <a:rPr lang="en-US" dirty="0"/>
              <a:t>Considerations </a:t>
            </a:r>
          </a:p>
        </p:txBody>
      </p:sp>
      <p:sp>
        <p:nvSpPr>
          <p:cNvPr id="3" name="Content Placeholder 2">
            <a:extLst>
              <a:ext uri="{FF2B5EF4-FFF2-40B4-BE49-F238E27FC236}">
                <a16:creationId xmlns:a16="http://schemas.microsoft.com/office/drawing/2014/main" id="{1BD3A0CA-C5C0-434B-BF5B-0A8C0232C337}"/>
              </a:ext>
            </a:extLst>
          </p:cNvPr>
          <p:cNvSpPr>
            <a:spLocks noGrp="1"/>
          </p:cNvSpPr>
          <p:nvPr>
            <p:ph idx="1"/>
          </p:nvPr>
        </p:nvSpPr>
        <p:spPr/>
        <p:txBody>
          <a:bodyPr/>
          <a:lstStyle/>
          <a:p>
            <a:r>
              <a:rPr lang="en-US" dirty="0"/>
              <a:t>Other things for the session to consider</a:t>
            </a:r>
          </a:p>
          <a:p>
            <a:pPr lvl="1"/>
            <a:r>
              <a:rPr lang="en-US" dirty="0"/>
              <a:t>Sabbatical Leave</a:t>
            </a:r>
          </a:p>
          <a:p>
            <a:pPr lvl="1"/>
            <a:r>
              <a:rPr lang="en-US" dirty="0"/>
              <a:t>Repair/Remodel the Manse if there is one</a:t>
            </a:r>
          </a:p>
          <a:p>
            <a:pPr lvl="1"/>
            <a:r>
              <a:rPr lang="en-US" dirty="0"/>
              <a:t>Repair/Remodel the church office</a:t>
            </a:r>
          </a:p>
          <a:p>
            <a:pPr lvl="1"/>
            <a:r>
              <a:rPr lang="en-US" dirty="0"/>
              <a:t>Possible changes to church staff</a:t>
            </a:r>
          </a:p>
        </p:txBody>
      </p:sp>
      <p:sp>
        <p:nvSpPr>
          <p:cNvPr id="4" name="Date Placeholder 3">
            <a:extLst>
              <a:ext uri="{FF2B5EF4-FFF2-40B4-BE49-F238E27FC236}">
                <a16:creationId xmlns:a16="http://schemas.microsoft.com/office/drawing/2014/main" id="{80260494-3750-2A4F-B4D9-839A3523659B}"/>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D112617D-B98F-6A4C-87B7-2211779B535F}"/>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AB71BC72-7674-1944-AC82-722B9CE8A6C9}"/>
              </a:ext>
            </a:extLst>
          </p:cNvPr>
          <p:cNvSpPr>
            <a:spLocks noGrp="1"/>
          </p:cNvSpPr>
          <p:nvPr>
            <p:ph type="sldNum" sz="quarter" idx="12"/>
          </p:nvPr>
        </p:nvSpPr>
        <p:spPr/>
        <p:txBody>
          <a:bodyPr/>
          <a:lstStyle/>
          <a:p>
            <a:fld id="{2E28FBA5-4998-FE42-BCA1-23EEEF29A458}" type="slidenum">
              <a:rPr lang="en-US" smtClean="0"/>
              <a:t>7</a:t>
            </a:fld>
            <a:endParaRPr lang="en-US"/>
          </a:p>
        </p:txBody>
      </p:sp>
    </p:spTree>
    <p:extLst>
      <p:ext uri="{BB962C8B-B14F-4D97-AF65-F5344CB8AC3E}">
        <p14:creationId xmlns:p14="http://schemas.microsoft.com/office/powerpoint/2010/main" val="3117019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BDCF1-F2A2-A645-BD36-4C33AA976EA2}"/>
              </a:ext>
            </a:extLst>
          </p:cNvPr>
          <p:cNvSpPr>
            <a:spLocks noGrp="1"/>
          </p:cNvSpPr>
          <p:nvPr>
            <p:ph type="title"/>
          </p:nvPr>
        </p:nvSpPr>
        <p:spPr/>
        <p:txBody>
          <a:bodyPr/>
          <a:lstStyle/>
          <a:p>
            <a:r>
              <a:rPr lang="en-US" dirty="0"/>
              <a:t>Beginnings – </a:t>
            </a:r>
            <a:br>
              <a:rPr lang="en-US" dirty="0"/>
            </a:br>
            <a:r>
              <a:rPr lang="en-US" dirty="0"/>
              <a:t>Making the Pastor Search Official</a:t>
            </a:r>
          </a:p>
        </p:txBody>
      </p:sp>
      <p:sp>
        <p:nvSpPr>
          <p:cNvPr id="3" name="Content Placeholder 2">
            <a:extLst>
              <a:ext uri="{FF2B5EF4-FFF2-40B4-BE49-F238E27FC236}">
                <a16:creationId xmlns:a16="http://schemas.microsoft.com/office/drawing/2014/main" id="{ADC227EC-BE31-6C47-866C-A80C13F4DB97}"/>
              </a:ext>
            </a:extLst>
          </p:cNvPr>
          <p:cNvSpPr>
            <a:spLocks noGrp="1"/>
          </p:cNvSpPr>
          <p:nvPr>
            <p:ph idx="1"/>
          </p:nvPr>
        </p:nvSpPr>
        <p:spPr/>
        <p:txBody>
          <a:bodyPr/>
          <a:lstStyle/>
          <a:p>
            <a:r>
              <a:rPr lang="en-US" dirty="0"/>
              <a:t>When the Session receives permission from the Committee on Ministry a congregational meeting is called to</a:t>
            </a:r>
          </a:p>
          <a:p>
            <a:pPr lvl="1"/>
            <a:r>
              <a:rPr lang="en-US" dirty="0"/>
              <a:t>Elect a Pastor Nominating Committee (PNC) </a:t>
            </a:r>
          </a:p>
          <a:p>
            <a:pPr lvl="1"/>
            <a:endParaRPr lang="en-US" dirty="0"/>
          </a:p>
          <a:p>
            <a:pPr lvl="1"/>
            <a:endParaRPr lang="en-US" dirty="0"/>
          </a:p>
          <a:p>
            <a:pPr lvl="1"/>
            <a:endParaRPr lang="en-US" dirty="0"/>
          </a:p>
          <a:p>
            <a:pPr marL="914400" lvl="2" indent="0">
              <a:buNone/>
            </a:pPr>
            <a:r>
              <a:rPr lang="en-US" sz="2800" dirty="0"/>
              <a:t>And the Adventure Begins!</a:t>
            </a:r>
          </a:p>
        </p:txBody>
      </p:sp>
      <p:sp>
        <p:nvSpPr>
          <p:cNvPr id="4" name="Date Placeholder 3">
            <a:extLst>
              <a:ext uri="{FF2B5EF4-FFF2-40B4-BE49-F238E27FC236}">
                <a16:creationId xmlns:a16="http://schemas.microsoft.com/office/drawing/2014/main" id="{E3694072-3B13-534F-8264-585700742AD6}"/>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D1C7C134-393B-8C41-88B9-BCB5761C661D}"/>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1AB8CEC4-56DE-F04E-8B29-41179881A0EA}"/>
              </a:ext>
            </a:extLst>
          </p:cNvPr>
          <p:cNvSpPr>
            <a:spLocks noGrp="1"/>
          </p:cNvSpPr>
          <p:nvPr>
            <p:ph type="sldNum" sz="quarter" idx="12"/>
          </p:nvPr>
        </p:nvSpPr>
        <p:spPr/>
        <p:txBody>
          <a:bodyPr/>
          <a:lstStyle/>
          <a:p>
            <a:fld id="{2E28FBA5-4998-FE42-BCA1-23EEEF29A458}" type="slidenum">
              <a:rPr lang="en-US" smtClean="0"/>
              <a:t>8</a:t>
            </a:fld>
            <a:endParaRPr lang="en-US"/>
          </a:p>
        </p:txBody>
      </p:sp>
    </p:spTree>
    <p:extLst>
      <p:ext uri="{BB962C8B-B14F-4D97-AF65-F5344CB8AC3E}">
        <p14:creationId xmlns:p14="http://schemas.microsoft.com/office/powerpoint/2010/main" val="2252895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F47DE-5AE7-A847-BFA4-9993680A6CD0}"/>
              </a:ext>
            </a:extLst>
          </p:cNvPr>
          <p:cNvSpPr>
            <a:spLocks noGrp="1"/>
          </p:cNvSpPr>
          <p:nvPr>
            <p:ph type="title"/>
          </p:nvPr>
        </p:nvSpPr>
        <p:spPr/>
        <p:txBody>
          <a:bodyPr/>
          <a:lstStyle/>
          <a:p>
            <a:pPr algn="ctr"/>
            <a:r>
              <a:rPr lang="en-US" dirty="0"/>
              <a:t>Initial work of the </a:t>
            </a:r>
            <a:br>
              <a:rPr lang="en-US" dirty="0"/>
            </a:br>
            <a:r>
              <a:rPr lang="en-US" dirty="0"/>
              <a:t>Pastor Nominating Committee</a:t>
            </a:r>
          </a:p>
        </p:txBody>
      </p:sp>
      <p:sp>
        <p:nvSpPr>
          <p:cNvPr id="3" name="Content Placeholder 2">
            <a:extLst>
              <a:ext uri="{FF2B5EF4-FFF2-40B4-BE49-F238E27FC236}">
                <a16:creationId xmlns:a16="http://schemas.microsoft.com/office/drawing/2014/main" id="{315814F3-091F-1B4D-882F-9D8DBBFDC61F}"/>
              </a:ext>
            </a:extLst>
          </p:cNvPr>
          <p:cNvSpPr>
            <a:spLocks noGrp="1"/>
          </p:cNvSpPr>
          <p:nvPr>
            <p:ph idx="1"/>
          </p:nvPr>
        </p:nvSpPr>
        <p:spPr/>
        <p:txBody>
          <a:bodyPr/>
          <a:lstStyle/>
          <a:p>
            <a:r>
              <a:rPr lang="en-US" dirty="0"/>
              <a:t>Elects a Chairperson and a Clerk</a:t>
            </a:r>
          </a:p>
          <a:p>
            <a:endParaRPr lang="en-US" dirty="0"/>
          </a:p>
          <a:p>
            <a:r>
              <a:rPr lang="en-US" dirty="0"/>
              <a:t>Determines how often they will meet</a:t>
            </a:r>
          </a:p>
          <a:p>
            <a:endParaRPr lang="en-US" dirty="0"/>
          </a:p>
          <a:p>
            <a:r>
              <a:rPr lang="en-US" dirty="0"/>
              <a:t>Decides how their decisions will be made</a:t>
            </a:r>
          </a:p>
          <a:p>
            <a:pPr lvl="1"/>
            <a:r>
              <a:rPr lang="en-US" dirty="0"/>
              <a:t>By a simple majority?</a:t>
            </a:r>
          </a:p>
          <a:p>
            <a:pPr lvl="1"/>
            <a:r>
              <a:rPr lang="en-US" dirty="0"/>
              <a:t>By a Unanimous vote?</a:t>
            </a:r>
          </a:p>
        </p:txBody>
      </p:sp>
      <p:sp>
        <p:nvSpPr>
          <p:cNvPr id="4" name="Date Placeholder 3">
            <a:extLst>
              <a:ext uri="{FF2B5EF4-FFF2-40B4-BE49-F238E27FC236}">
                <a16:creationId xmlns:a16="http://schemas.microsoft.com/office/drawing/2014/main" id="{4CCB6DF3-AD4C-1E42-98FD-E806FC452F4F}"/>
              </a:ext>
            </a:extLst>
          </p:cNvPr>
          <p:cNvSpPr>
            <a:spLocks noGrp="1"/>
          </p:cNvSpPr>
          <p:nvPr>
            <p:ph type="dt" sz="half" idx="10"/>
          </p:nvPr>
        </p:nvSpPr>
        <p:spPr/>
        <p:txBody>
          <a:bodyPr/>
          <a:lstStyle/>
          <a:p>
            <a:r>
              <a:rPr lang="en-US"/>
              <a:t>2022</a:t>
            </a:r>
          </a:p>
        </p:txBody>
      </p:sp>
      <p:sp>
        <p:nvSpPr>
          <p:cNvPr id="5" name="Footer Placeholder 4">
            <a:extLst>
              <a:ext uri="{FF2B5EF4-FFF2-40B4-BE49-F238E27FC236}">
                <a16:creationId xmlns:a16="http://schemas.microsoft.com/office/drawing/2014/main" id="{72A638D0-00AD-6441-92AE-D6DF47220F24}"/>
              </a:ext>
            </a:extLst>
          </p:cNvPr>
          <p:cNvSpPr>
            <a:spLocks noGrp="1"/>
          </p:cNvSpPr>
          <p:nvPr>
            <p:ph type="ftr" sz="quarter" idx="11"/>
          </p:nvPr>
        </p:nvSpPr>
        <p:spPr/>
        <p:txBody>
          <a:bodyPr/>
          <a:lstStyle/>
          <a:p>
            <a:r>
              <a:rPr lang="en-US"/>
              <a:t>The Pastor Search Process</a:t>
            </a:r>
          </a:p>
        </p:txBody>
      </p:sp>
      <p:sp>
        <p:nvSpPr>
          <p:cNvPr id="6" name="Slide Number Placeholder 5">
            <a:extLst>
              <a:ext uri="{FF2B5EF4-FFF2-40B4-BE49-F238E27FC236}">
                <a16:creationId xmlns:a16="http://schemas.microsoft.com/office/drawing/2014/main" id="{78FAD2D9-B9E0-D349-A9E2-00D1BCA9122C}"/>
              </a:ext>
            </a:extLst>
          </p:cNvPr>
          <p:cNvSpPr>
            <a:spLocks noGrp="1"/>
          </p:cNvSpPr>
          <p:nvPr>
            <p:ph type="sldNum" sz="quarter" idx="12"/>
          </p:nvPr>
        </p:nvSpPr>
        <p:spPr/>
        <p:txBody>
          <a:bodyPr/>
          <a:lstStyle/>
          <a:p>
            <a:fld id="{2E28FBA5-4998-FE42-BCA1-23EEEF29A458}" type="slidenum">
              <a:rPr lang="en-US" smtClean="0"/>
              <a:t>9</a:t>
            </a:fld>
            <a:endParaRPr lang="en-US"/>
          </a:p>
        </p:txBody>
      </p:sp>
    </p:spTree>
    <p:extLst>
      <p:ext uri="{BB962C8B-B14F-4D97-AF65-F5344CB8AC3E}">
        <p14:creationId xmlns:p14="http://schemas.microsoft.com/office/powerpoint/2010/main" val="2039009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36808</TotalTime>
  <Words>1961</Words>
  <Application>Microsoft Macintosh PowerPoint</Application>
  <PresentationFormat>Widescreen</PresentationFormat>
  <Paragraphs>283</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The Pastor Search Process</vt:lpstr>
      <vt:lpstr>The Pastor Search Process – Q&amp;A</vt:lpstr>
      <vt:lpstr>Helpful Acronyms</vt:lpstr>
      <vt:lpstr>Beginnings –  ending a current call</vt:lpstr>
      <vt:lpstr>Beginnings –  Exit Interviews and Final Worship </vt:lpstr>
      <vt:lpstr>Beginnings –  Initial Meeting with the Session</vt:lpstr>
      <vt:lpstr>Beginnings –  Considerations </vt:lpstr>
      <vt:lpstr>Beginnings –  Making the Pastor Search Official</vt:lpstr>
      <vt:lpstr>Initial work of the  Pastor Nominating Committee</vt:lpstr>
      <vt:lpstr>The MIF (Ministry Information Form)</vt:lpstr>
      <vt:lpstr>Posting the MIF Online</vt:lpstr>
      <vt:lpstr>Other Information Besides the MIF</vt:lpstr>
      <vt:lpstr>Receiving PIFs  (Personal Information Forms) </vt:lpstr>
      <vt:lpstr>Communication with Congregation</vt:lpstr>
      <vt:lpstr>Receiving Personal Information Forms</vt:lpstr>
      <vt:lpstr>Contacting the Candidate</vt:lpstr>
      <vt:lpstr>Contacting the Candidate</vt:lpstr>
      <vt:lpstr>Contacting References</vt:lpstr>
      <vt:lpstr>Vetting the Candidate</vt:lpstr>
      <vt:lpstr>Contacting the Candidate</vt:lpstr>
      <vt:lpstr>Conversations</vt:lpstr>
      <vt:lpstr>What if the Candidate  is not already ordained?</vt:lpstr>
      <vt:lpstr>Bringing a Candidate In</vt:lpstr>
      <vt:lpstr>Face-to-Face Visit</vt:lpstr>
      <vt:lpstr>Examination of Candidate</vt:lpstr>
      <vt:lpstr>Other Requirements for Potential Candidate</vt:lpstr>
      <vt:lpstr>Decision Time</vt:lpstr>
      <vt:lpstr>Decision Time</vt:lpstr>
      <vt:lpstr>Decision Time</vt:lpstr>
      <vt:lpstr>Then at the next presbytery meeting,  COM will recommend</vt:lpstr>
      <vt:lpstr>Presbytery’s COM is here to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dc:title>
  <dc:creator>David Reed</dc:creator>
  <cp:lastModifiedBy>Leslie Belden</cp:lastModifiedBy>
  <cp:revision>21</cp:revision>
  <dcterms:created xsi:type="dcterms:W3CDTF">2022-03-05T01:10:49Z</dcterms:created>
  <dcterms:modified xsi:type="dcterms:W3CDTF">2022-03-30T14:55:12Z</dcterms:modified>
</cp:coreProperties>
</file>